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0" r:id="rId1"/>
  </p:sldMasterIdLst>
  <p:notesMasterIdLst>
    <p:notesMasterId r:id="rId24"/>
  </p:notesMasterIdLst>
  <p:handoutMasterIdLst>
    <p:handoutMasterId r:id="rId25"/>
  </p:handoutMasterIdLst>
  <p:sldIdLst>
    <p:sldId id="501" r:id="rId2"/>
    <p:sldId id="383" r:id="rId3"/>
    <p:sldId id="955" r:id="rId4"/>
    <p:sldId id="956" r:id="rId5"/>
    <p:sldId id="957" r:id="rId6"/>
    <p:sldId id="958" r:id="rId7"/>
    <p:sldId id="959" r:id="rId8"/>
    <p:sldId id="960" r:id="rId9"/>
    <p:sldId id="963" r:id="rId10"/>
    <p:sldId id="962" r:id="rId11"/>
    <p:sldId id="964" r:id="rId12"/>
    <p:sldId id="965" r:id="rId13"/>
    <p:sldId id="966" r:id="rId14"/>
    <p:sldId id="967" r:id="rId15"/>
    <p:sldId id="968" r:id="rId16"/>
    <p:sldId id="713" r:id="rId17"/>
    <p:sldId id="961" r:id="rId18"/>
    <p:sldId id="969" r:id="rId19"/>
    <p:sldId id="970" r:id="rId20"/>
    <p:sldId id="971" r:id="rId21"/>
    <p:sldId id="972" r:id="rId22"/>
    <p:sldId id="973" r:id="rId23"/>
  </p:sldIdLst>
  <p:sldSz cx="9144000" cy="6858000" type="letter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E7B04"/>
    <a:srgbClr val="423BFF"/>
    <a:srgbClr val="020000"/>
    <a:srgbClr val="FFBB20"/>
    <a:srgbClr val="18C908"/>
    <a:srgbClr val="FF301B"/>
    <a:srgbClr val="C1FFF0"/>
    <a:srgbClr val="DDE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842"/>
    <p:restoredTop sz="87289" autoAdjust="0"/>
  </p:normalViewPr>
  <p:slideViewPr>
    <p:cSldViewPr>
      <p:cViewPr varScale="1">
        <p:scale>
          <a:sx n="107" d="100"/>
          <a:sy n="107" d="100"/>
        </p:scale>
        <p:origin x="4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080"/>
    </p:cViewPr>
  </p:sorterViewPr>
  <p:notesViewPr>
    <p:cSldViewPr>
      <p:cViewPr varScale="1">
        <p:scale>
          <a:sx n="193" d="100"/>
          <a:sy n="193" d="100"/>
        </p:scale>
        <p:origin x="200" y="45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14B666-DCB2-B240-95BA-17CF7BED18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0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319BFDF-F953-324C-9907-A4285441D0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1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47EC9-AFC9-134F-91B0-88E9E96E29D6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68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5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59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74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59AC4A-1BEA-CC43-A406-17C35A0021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FF29-2BE4-5440-AA8E-162C2B6A2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7B4C004-2D9E-FC4C-94C2-B311B8556B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97FBC1A-D1AB-074B-97D1-26C7408222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B8B46F2-3B96-0D4B-A2BF-2262FB3540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F334C6C-39ED-B64C-A6A7-325F0AFD8F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9905DBF-68C3-0445-8270-DB23A15D2A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A729D-F1A8-6B45-A5E7-FDC85B8DA3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5AF2031-28E2-2E4C-8731-4E39EDFE4B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C532975-ABD2-B34C-B836-CBB3B70B5F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nl-NL"/>
              <a:t>PHYS 8750, Clemson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FBCAEBE-9FF7-4744-92F4-19AAB4C7E9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sa.gov/centers/armstrong/features/supersonic-shockwave-interaction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emf"/><Relationship Id="rId12" Type="http://schemas.openxmlformats.org/officeDocument/2006/relationships/image" Target="../media/image51.png"/><Relationship Id="rId17" Type="http://schemas.openxmlformats.org/officeDocument/2006/relationships/image" Target="../media/image4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png"/><Relationship Id="rId5" Type="http://schemas.openxmlformats.org/officeDocument/2006/relationships/image" Target="../media/image4.emf"/><Relationship Id="rId15" Type="http://schemas.openxmlformats.org/officeDocument/2006/relationships/image" Target="../media/image45.emf"/><Relationship Id="rId10" Type="http://schemas.openxmlformats.org/officeDocument/2006/relationships/image" Target="../media/image5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4.emf"/><Relationship Id="rId1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4.png"/><Relationship Id="rId4" Type="http://schemas.openxmlformats.org/officeDocument/2006/relationships/image" Target="../media/image4.em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C0B301-4D08-B846-9F42-4725E7581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29" b="2445"/>
          <a:stretch/>
        </p:blipFill>
        <p:spPr>
          <a:xfrm>
            <a:off x="152399" y="92076"/>
            <a:ext cx="8839201" cy="63129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B288E-1769-7548-B058-C51EEED6F6A7}"/>
              </a:ext>
            </a:extLst>
          </p:cNvPr>
          <p:cNvSpPr txBox="1"/>
          <p:nvPr/>
        </p:nvSpPr>
        <p:spPr>
          <a:xfrm>
            <a:off x="3867539" y="5904121"/>
            <a:ext cx="511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Nasa –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Armstrong flight research center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42999" y="-32657"/>
            <a:ext cx="6858001" cy="1219202"/>
          </a:xfrm>
        </p:spPr>
        <p:txBody>
          <a:bodyPr anchor="ctr">
            <a:normAutofit/>
          </a:bodyPr>
          <a:lstStyle/>
          <a:p>
            <a:pPr algn="ctr" eaLnBrk="1" hangingPunct="1">
              <a:lnSpc>
                <a:spcPct val="65000"/>
              </a:lnSpc>
              <a:spcBef>
                <a:spcPct val="50000"/>
              </a:spcBef>
            </a:pPr>
            <a:r>
              <a:rPr lang="en-US" sz="3200" i="1" dirty="0">
                <a:solidFill>
                  <a:srgbClr val="FF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PHYS 8750</a:t>
            </a:r>
            <a:br>
              <a:rPr lang="en-US" sz="3200" i="1" dirty="0">
                <a:solidFill>
                  <a:srgbClr val="FF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200" i="1" dirty="0">
                <a:solidFill>
                  <a:srgbClr val="FF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Numerical Fluid Dynamics</a:t>
            </a:r>
            <a:endParaRPr lang="en-US" sz="3200" i="1" dirty="0">
              <a:solidFill>
                <a:srgbClr val="FF0000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4550734" y="5288659"/>
            <a:ext cx="5989637" cy="615462"/>
          </a:xfrm>
        </p:spPr>
        <p:txBody>
          <a:bodyPr/>
          <a:lstStyle/>
          <a:p>
            <a:pPr marL="0" indent="0" algn="ctr" eaLnBrk="1" hangingPunct="1">
              <a:buFont typeface="Wingdings" pitchFamily="-108" charset="2"/>
              <a:buNone/>
            </a:pPr>
            <a:r>
              <a:rPr lang="en-US" i="1" dirty="0">
                <a:solidFill>
                  <a:schemeClr val="bg1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Fall, 2020</a:t>
            </a:r>
            <a:endParaRPr lang="en-US" dirty="0">
              <a:solidFill>
                <a:schemeClr val="bg1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110A1-B2F5-FD49-B8C8-A5B1BCB6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04984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1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D8AAC-6E20-634A-A118-EED8CB89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ED7E5-C70C-FB47-9DB2-793228FB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671AB-9E3B-1D49-B976-ADA807B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571DC0-C199-C14E-ACD8-35475C43A52B}"/>
              </a:ext>
            </a:extLst>
          </p:cNvPr>
          <p:cNvSpPr txBox="1">
            <a:spLocks/>
          </p:cNvSpPr>
          <p:nvPr/>
        </p:nvSpPr>
        <p:spPr>
          <a:xfrm>
            <a:off x="502266" y="124733"/>
            <a:ext cx="8229600" cy="590518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000" b="1" dirty="0">
                <a:latin typeface="Copperplate" panose="02000504000000020004" pitchFamily="2" charset="77"/>
              </a:rPr>
              <a:t>Solve Quasi-Tridiagonal Matrices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634A9-638E-B34D-8A7B-F0316E4597FD}"/>
              </a:ext>
            </a:extLst>
          </p:cNvPr>
          <p:cNvSpPr txBox="1"/>
          <p:nvPr/>
        </p:nvSpPr>
        <p:spPr>
          <a:xfrm>
            <a:off x="670233" y="692121"/>
            <a:ext cx="780353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external Forcing: forced by lower boundary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2EF3C-B927-6742-8D7E-5FB9FFC05426}"/>
              </a:ext>
            </a:extLst>
          </p:cNvPr>
          <p:cNvSpPr/>
          <p:nvPr/>
        </p:nvSpPr>
        <p:spPr>
          <a:xfrm>
            <a:off x="2590800" y="1193146"/>
            <a:ext cx="84668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+mn-lt"/>
              </a:rPr>
              <a:t>Sparse matrix (a lot of zeros)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5FCFB-B061-3844-BF34-5BFFE2AD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51" y="1713630"/>
            <a:ext cx="5851697" cy="4595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626982-37AF-D74B-B3F3-2A2D31955735}"/>
                  </a:ext>
                </a:extLst>
              </p:cNvPr>
              <p:cNvSpPr/>
              <p:nvPr/>
            </p:nvSpPr>
            <p:spPr>
              <a:xfrm>
                <a:off x="304800" y="4114800"/>
                <a:ext cx="135004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𝒛𝒆𝒓𝒐</m:t>
                      </m:r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rgbClr val="423B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𝒎𝒂𝒕𝒓𝒊𝒙</m:t>
                      </m:r>
                    </m:oMath>
                  </m:oMathPara>
                </a14:m>
                <a:endParaRPr lang="en-US" b="1" dirty="0">
                  <a:solidFill>
                    <a:srgbClr val="423BFF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626982-37AF-D74B-B3F3-2A2D31955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114800"/>
                <a:ext cx="1350049" cy="830997"/>
              </a:xfrm>
              <a:prstGeom prst="rect">
                <a:avLst/>
              </a:prstGeom>
              <a:blipFill>
                <a:blip r:embed="rId3"/>
                <a:stretch>
                  <a:fillRect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04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A1B39-E88C-8346-9815-EA3919F6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884A8-0A9F-A947-AA26-ECAAEA7A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F83BF-6D7E-174B-9A51-88F63CA2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89C34-002F-F04A-BC01-A4BCF2C8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4" y="783557"/>
            <a:ext cx="5690862" cy="1828800"/>
          </a:xfrm>
          <a:prstGeom prst="rect">
            <a:avLst/>
          </a:prstGeom>
          <a:ln>
            <a:solidFill>
              <a:srgbClr val="0E7B0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B727E-195E-EB45-8842-4A59FCB7BD73}"/>
              </a:ext>
            </a:extLst>
          </p:cNvPr>
          <p:cNvSpPr txBox="1"/>
          <p:nvPr/>
        </p:nvSpPr>
        <p:spPr>
          <a:xfrm>
            <a:off x="2095500" y="170957"/>
            <a:ext cx="4800600" cy="461665"/>
          </a:xfrm>
          <a:prstGeom prst="rect">
            <a:avLst/>
          </a:prstGeom>
          <a:noFill/>
          <a:ln>
            <a:solidFill>
              <a:srgbClr val="423B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Forward/backward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F414F-CF26-A64A-92C1-CD9EEC552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066800"/>
            <a:ext cx="11811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31E33-01DC-6740-807C-D4B32F1D17C8}"/>
                  </a:ext>
                </a:extLst>
              </p:cNvPr>
              <p:cNvSpPr/>
              <p:nvPr/>
            </p:nvSpPr>
            <p:spPr>
              <a:xfrm>
                <a:off x="6525783" y="1828800"/>
                <a:ext cx="22862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𝑺𝒐𝒍𝒗𝒊𝒏𝒈</m:t>
                      </m:r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</m:t>
                      </m:r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solidFill>
                    <a:srgbClr val="423B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31E33-01DC-6740-807C-D4B32F1D1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783" y="1828800"/>
                <a:ext cx="2286203" cy="461665"/>
              </a:xfrm>
              <a:prstGeom prst="rect">
                <a:avLst/>
              </a:prstGeom>
              <a:blipFill>
                <a:blip r:embed="rId4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3453BFBC-E7F2-F44D-966F-9FF876975D19}"/>
              </a:ext>
            </a:extLst>
          </p:cNvPr>
          <p:cNvSpPr txBox="1">
            <a:spLocks/>
          </p:cNvSpPr>
          <p:nvPr/>
        </p:nvSpPr>
        <p:spPr bwMode="auto">
          <a:xfrm>
            <a:off x="521922" y="2864396"/>
            <a:ext cx="810015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 b="1" dirty="0">
                <a:solidFill>
                  <a:srgbClr val="008000"/>
                </a:solidFill>
              </a:rPr>
              <a:t>LU Method: decompose the original matrix to one lower triangular matrix and one upper triangular matrix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22435D-C274-2840-89A4-A0B249C3E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584586"/>
            <a:ext cx="8298564" cy="1582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3927E5-1D2D-F34A-B92B-40F3F9A229DB}"/>
                  </a:ext>
                </a:extLst>
              </p:cNvPr>
              <p:cNvSpPr/>
              <p:nvPr/>
            </p:nvSpPr>
            <p:spPr>
              <a:xfrm>
                <a:off x="4113276" y="5244801"/>
                <a:ext cx="3200400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𝐿𝑈𝑣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3927E5-1D2D-F34A-B92B-40F3F9A22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76" y="5244801"/>
                <a:ext cx="3200400" cy="916148"/>
              </a:xfrm>
              <a:prstGeom prst="rect">
                <a:avLst/>
              </a:prstGeom>
              <a:blipFill>
                <a:blip r:embed="rId6"/>
                <a:stretch>
                  <a:fillRect t="-197260" r="-714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55908090-EC04-C24C-A590-B8AB9987A121}"/>
              </a:ext>
            </a:extLst>
          </p:cNvPr>
          <p:cNvSpPr txBox="1">
            <a:spLocks/>
          </p:cNvSpPr>
          <p:nvPr/>
        </p:nvSpPr>
        <p:spPr bwMode="auto">
          <a:xfrm>
            <a:off x="-2093608" y="5369657"/>
            <a:ext cx="810015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 b="1" dirty="0">
                <a:solidFill>
                  <a:srgbClr val="008000"/>
                </a:solidFill>
              </a:rPr>
              <a:t>Equation converts to:</a:t>
            </a:r>
          </a:p>
        </p:txBody>
      </p:sp>
    </p:spTree>
    <p:extLst>
      <p:ext uri="{BB962C8B-B14F-4D97-AF65-F5344CB8AC3E}">
        <p14:creationId xmlns:p14="http://schemas.microsoft.com/office/powerpoint/2010/main" val="334994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1442B-CC43-6E4D-A9AC-9777A8EC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08070-82AC-8D47-8881-3ABC5079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7B72-7290-9442-B600-8D9F5781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A6E9D2-BA6A-E943-88E0-75496466F313}"/>
                  </a:ext>
                </a:extLst>
              </p:cNvPr>
              <p:cNvSpPr/>
              <p:nvPr/>
            </p:nvSpPr>
            <p:spPr>
              <a:xfrm>
                <a:off x="2697185" y="363433"/>
                <a:ext cx="3902030" cy="461665"/>
              </a:xfrm>
              <a:prstGeom prst="rect">
                <a:avLst/>
              </a:prstGeom>
              <a:ln w="25400">
                <a:solidFill>
                  <a:srgbClr val="423B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A6E9D2-BA6A-E943-88E0-75496466F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185" y="363433"/>
                <a:ext cx="390203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rgbClr val="423B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EA31014-5AAC-EF47-8BD8-AF81A9D9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0" y="1343668"/>
            <a:ext cx="7670800" cy="1854200"/>
          </a:xfrm>
          <a:prstGeom prst="rect">
            <a:avLst/>
          </a:prstGeom>
          <a:ln w="25400">
            <a:solidFill>
              <a:srgbClr val="423BFF"/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5AC769A-4C26-2A48-9F70-DF3B4DFC5A5B}"/>
              </a:ext>
            </a:extLst>
          </p:cNvPr>
          <p:cNvSpPr/>
          <p:nvPr/>
        </p:nvSpPr>
        <p:spPr>
          <a:xfrm>
            <a:off x="4467212" y="825098"/>
            <a:ext cx="257187" cy="461665"/>
          </a:xfrm>
          <a:prstGeom prst="downArrow">
            <a:avLst/>
          </a:prstGeom>
          <a:solidFill>
            <a:srgbClr val="423BFF"/>
          </a:solidFill>
          <a:ln>
            <a:solidFill>
              <a:srgbClr val="423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B48B1A-1646-3B4A-87CE-B1D8AD480259}"/>
              </a:ext>
            </a:extLst>
          </p:cNvPr>
          <p:cNvSpPr txBox="1">
            <a:spLocks/>
          </p:cNvSpPr>
          <p:nvPr/>
        </p:nvSpPr>
        <p:spPr bwMode="auto">
          <a:xfrm>
            <a:off x="-304800" y="390568"/>
            <a:ext cx="33258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 b="1" dirty="0">
                <a:solidFill>
                  <a:srgbClr val="008000"/>
                </a:solidFill>
              </a:rPr>
              <a:t>Coefficient Matrix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924D7C-471C-3B4B-8FE7-93E4D7F04D1E}"/>
                  </a:ext>
                </a:extLst>
              </p:cNvPr>
              <p:cNvSpPr/>
              <p:nvPr/>
            </p:nvSpPr>
            <p:spPr>
              <a:xfrm>
                <a:off x="1523999" y="3371392"/>
                <a:ext cx="3200400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𝐿𝑈𝑣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924D7C-471C-3B4B-8FE7-93E4D7F04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3371392"/>
                <a:ext cx="3200400" cy="916148"/>
              </a:xfrm>
              <a:prstGeom prst="rect">
                <a:avLst/>
              </a:prstGeom>
              <a:blipFill>
                <a:blip r:embed="rId4"/>
                <a:stretch>
                  <a:fillRect t="-194595" r="-7143" b="-28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657727F-0556-8B4A-A6C6-7091976F3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83" y="4339303"/>
            <a:ext cx="8140700" cy="188177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4875002-8A7F-D447-A466-B49204027857}"/>
              </a:ext>
            </a:extLst>
          </p:cNvPr>
          <p:cNvSpPr txBox="1">
            <a:spLocks/>
          </p:cNvSpPr>
          <p:nvPr/>
        </p:nvSpPr>
        <p:spPr bwMode="auto">
          <a:xfrm>
            <a:off x="-859676" y="3504014"/>
            <a:ext cx="33258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 b="1" dirty="0">
                <a:solidFill>
                  <a:srgbClr val="008000"/>
                </a:solidFill>
              </a:rPr>
              <a:t>Solution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C3E936-9636-564F-B11D-35F1724B261C}"/>
              </a:ext>
            </a:extLst>
          </p:cNvPr>
          <p:cNvSpPr txBox="1">
            <a:spLocks/>
          </p:cNvSpPr>
          <p:nvPr/>
        </p:nvSpPr>
        <p:spPr bwMode="auto">
          <a:xfrm>
            <a:off x="5271286" y="3446594"/>
            <a:ext cx="33258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 b="1" dirty="0">
                <a:solidFill>
                  <a:srgbClr val="C00000"/>
                </a:solidFill>
              </a:rPr>
              <a:t>Solve y from g</a:t>
            </a:r>
          </a:p>
          <a:p>
            <a:pPr algn="ctr"/>
            <a:r>
              <a:rPr lang="en-US" altLang="en-US" sz="2200" b="1" dirty="0">
                <a:solidFill>
                  <a:srgbClr val="C00000"/>
                </a:solidFill>
              </a:rPr>
              <a:t>then solve v from 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C6F1CD-F983-3041-9425-188EBC2B3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2096314"/>
            <a:ext cx="3525743" cy="22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3F36C-A5EF-EF41-AE61-0352834E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BDE42-1B6A-404B-8DA0-9B64C33C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39818-0496-1244-AA4B-953D4360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A0281-A598-EC4A-A6C7-217C159D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19508"/>
            <a:ext cx="7086600" cy="2281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9FBD4-7216-5443-BC27-7D2B9F6A186E}"/>
              </a:ext>
            </a:extLst>
          </p:cNvPr>
          <p:cNvSpPr txBox="1"/>
          <p:nvPr/>
        </p:nvSpPr>
        <p:spPr>
          <a:xfrm>
            <a:off x="2324100" y="147795"/>
            <a:ext cx="4495800" cy="461665"/>
          </a:xfrm>
          <a:prstGeom prst="rect">
            <a:avLst/>
          </a:prstGeom>
          <a:noFill/>
          <a:ln>
            <a:solidFill>
              <a:srgbClr val="423B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Lower Boundary Condition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C0412-3A6B-7345-BF24-A6AA68006301}"/>
              </a:ext>
            </a:extLst>
          </p:cNvPr>
          <p:cNvSpPr txBox="1"/>
          <p:nvPr/>
        </p:nvSpPr>
        <p:spPr>
          <a:xfrm>
            <a:off x="2362200" y="2895600"/>
            <a:ext cx="4627953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Background Wind Condition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D12D-1785-D341-812D-C3602B07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29000"/>
            <a:ext cx="889748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5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82B3A-4E44-9F44-8285-36F60DC7C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A9097-C2BD-B042-A70B-C09B42E3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DFCF9-EEE9-DA43-8AD5-15C527A0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C2FB5-A569-C146-956C-377C91B6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33400"/>
            <a:ext cx="7086600" cy="2281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0D9DF-9E03-1B44-9C0B-C9CFAE8F6FFF}"/>
              </a:ext>
            </a:extLst>
          </p:cNvPr>
          <p:cNvSpPr txBox="1"/>
          <p:nvPr/>
        </p:nvSpPr>
        <p:spPr>
          <a:xfrm>
            <a:off x="2324100" y="147795"/>
            <a:ext cx="4495800" cy="461665"/>
          </a:xfrm>
          <a:prstGeom prst="rect">
            <a:avLst/>
          </a:prstGeom>
          <a:noFill/>
          <a:ln>
            <a:solidFill>
              <a:srgbClr val="423B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Lower Boundary Condition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7D87A3-8896-2F43-AF8F-72B50515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" y="3429000"/>
            <a:ext cx="8836152" cy="2996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569A4-D4DF-9D4A-9FB3-7358F2D9A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399"/>
            <a:ext cx="8847038" cy="27384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5FA560-B0B9-7B4D-8003-B0301EAF3268}"/>
              </a:ext>
            </a:extLst>
          </p:cNvPr>
          <p:cNvSpPr txBox="1"/>
          <p:nvPr/>
        </p:nvSpPr>
        <p:spPr>
          <a:xfrm>
            <a:off x="2286000" y="2967335"/>
            <a:ext cx="4495800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Wave Amplitude and Phase</a:t>
            </a:r>
          </a:p>
        </p:txBody>
      </p:sp>
    </p:spTree>
    <p:extLst>
      <p:ext uri="{BB962C8B-B14F-4D97-AF65-F5344CB8AC3E}">
        <p14:creationId xmlns:p14="http://schemas.microsoft.com/office/powerpoint/2010/main" val="114639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2F121E-3E2E-EE4C-8C0E-3C432ADC9FC4}"/>
              </a:ext>
            </a:extLst>
          </p:cNvPr>
          <p:cNvSpPr txBox="1">
            <a:spLocks/>
          </p:cNvSpPr>
          <p:nvPr/>
        </p:nvSpPr>
        <p:spPr bwMode="auto">
          <a:xfrm>
            <a:off x="348343" y="152400"/>
            <a:ext cx="8619030" cy="231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en-US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governing equations without forcing and gravity wave effects, internal fields of SPWs are fully determined by </a:t>
            </a:r>
            <a:r>
              <a:rPr lang="en-US" altLang="zh-CN" sz="2200" dirty="0" err="1"/>
              <a:t>lbc</a:t>
            </a:r>
            <a:r>
              <a:rPr lang="en-US" altLang="zh-CN" sz="2200" dirty="0"/>
              <a:t> and mean background winds.</a:t>
            </a:r>
            <a:r>
              <a:rPr lang="zh-CN" altLang="en-US" sz="2200" dirty="0"/>
              <a:t> </a:t>
            </a:r>
            <a:r>
              <a:rPr lang="en-US" altLang="zh-CN" sz="2200" dirty="0"/>
              <a:t>		</a:t>
            </a:r>
          </a:p>
          <a:p>
            <a:r>
              <a:rPr lang="en-US" altLang="zh-CN" sz="2200" dirty="0"/>
              <a:t>	SPWs</a:t>
            </a:r>
            <a:r>
              <a:rPr lang="zh-CN" altLang="en-US" sz="2200" dirty="0"/>
              <a:t> </a:t>
            </a:r>
            <a:r>
              <a:rPr lang="en-US" altLang="zh-CN" sz="2200" dirty="0"/>
              <a:t>can’t pass zero-wind lines and propagate into the upper atmosphere (being filtered): </a:t>
            </a:r>
            <a:r>
              <a:rPr lang="en-US" altLang="zh-CN" sz="2200" b="1" dirty="0">
                <a:solidFill>
                  <a:srgbClr val="423BFF"/>
                </a:solidFill>
              </a:rPr>
              <a:t>different from observations.</a:t>
            </a:r>
          </a:p>
          <a:p>
            <a:endParaRPr lang="en-US" altLang="zh-CN" sz="2200" b="1" dirty="0">
              <a:solidFill>
                <a:srgbClr val="423BF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C8AE1-BCB8-B747-B79F-CA962BAF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61333-6F96-4E47-99DB-1E22FB1D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1503-F5A1-F541-A014-AC09C8B9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6221851-8C85-364D-B629-328F7D536AAA}"/>
              </a:ext>
            </a:extLst>
          </p:cNvPr>
          <p:cNvSpPr/>
          <p:nvPr/>
        </p:nvSpPr>
        <p:spPr>
          <a:xfrm>
            <a:off x="457200" y="1432780"/>
            <a:ext cx="685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5BC2B5-0D8A-E446-B9C7-F9633199E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09"/>
          <a:stretch/>
        </p:blipFill>
        <p:spPr>
          <a:xfrm>
            <a:off x="348343" y="2090057"/>
            <a:ext cx="4102100" cy="31400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10FAB3-AC80-7C4C-8A64-C1E536CB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66"/>
          <a:stretch/>
        </p:blipFill>
        <p:spPr>
          <a:xfrm>
            <a:off x="4657858" y="2057400"/>
            <a:ext cx="4102100" cy="3429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DCEBCF3-FBE6-6645-96B2-8EEA731B2F70}"/>
              </a:ext>
            </a:extLst>
          </p:cNvPr>
          <p:cNvSpPr txBox="1">
            <a:spLocks/>
          </p:cNvSpPr>
          <p:nvPr/>
        </p:nvSpPr>
        <p:spPr bwMode="auto">
          <a:xfrm>
            <a:off x="262485" y="5151344"/>
            <a:ext cx="8619030" cy="140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en-US" sz="2200" dirty="0">
                <a:solidFill>
                  <a:srgbClr val="0E7B04"/>
                </a:solidFill>
              </a:rPr>
              <a:t>Stratospheric SPWs modulate GWs, which propagate upward and bring SPW signatures to upper atmosphere where they break.  </a:t>
            </a:r>
            <a:endParaRPr lang="en-US" altLang="zh-CN" sz="2200" b="1" dirty="0">
              <a:solidFill>
                <a:srgbClr val="0E7B0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D6D7E-0E45-B04B-8A21-6917ACC37689}"/>
              </a:ext>
            </a:extLst>
          </p:cNvPr>
          <p:cNvSpPr txBox="1"/>
          <p:nvPr/>
        </p:nvSpPr>
        <p:spPr>
          <a:xfrm>
            <a:off x="3581400" y="5105400"/>
            <a:ext cx="3044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Lu et al., 2018</a:t>
            </a:r>
          </a:p>
        </p:txBody>
      </p:sp>
    </p:spTree>
    <p:extLst>
      <p:ext uri="{BB962C8B-B14F-4D97-AF65-F5344CB8AC3E}">
        <p14:creationId xmlns:p14="http://schemas.microsoft.com/office/powerpoint/2010/main" val="96559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FBB47D-C92A-8441-BECC-5C60574B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167D7-F8ED-F24E-98BD-688053AE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1B473-BC45-FB43-8019-E56154C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9E11FB-9A09-BD48-94DD-5B95CA46BF25}"/>
              </a:ext>
            </a:extLst>
          </p:cNvPr>
          <p:cNvSpPr txBox="1">
            <a:spLocks/>
          </p:cNvSpPr>
          <p:nvPr/>
        </p:nvSpPr>
        <p:spPr>
          <a:xfrm>
            <a:off x="457200" y="76200"/>
            <a:ext cx="8229600" cy="481160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200" b="1" dirty="0">
                <a:latin typeface="Copperplate" panose="02000504000000020004" pitchFamily="2" charset="77"/>
              </a:rPr>
              <a:t>Governing Equations For TPWs</a:t>
            </a:r>
          </a:p>
        </p:txBody>
      </p:sp>
      <p:pic>
        <p:nvPicPr>
          <p:cNvPr id="8" name="Picture 1" descr="Screen Shot 2015-12-22 at 11.24.18 PM.png">
            <a:extLst>
              <a:ext uri="{FF2B5EF4-FFF2-40B4-BE49-F238E27FC236}">
                <a16:creationId xmlns:a16="http://schemas.microsoft.com/office/drawing/2014/main" id="{B6580356-BB6D-7D47-BD08-00742C21F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09600"/>
            <a:ext cx="74898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3">
            <a:extLst>
              <a:ext uri="{FF2B5EF4-FFF2-40B4-BE49-F238E27FC236}">
                <a16:creationId xmlns:a16="http://schemas.microsoft.com/office/drawing/2014/main" id="{2EFDA384-233A-AA42-99E6-D5F29268C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" y="609600"/>
            <a:ext cx="853440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6" descr="Screen Shot 2016-03-15 at 12.09.58 PM.png">
            <a:extLst>
              <a:ext uri="{FF2B5EF4-FFF2-40B4-BE49-F238E27FC236}">
                <a16:creationId xmlns:a16="http://schemas.microsoft.com/office/drawing/2014/main" id="{7952D6C7-2637-6946-B9AD-A7C74788E0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b="68111"/>
          <a:stretch/>
        </p:blipFill>
        <p:spPr bwMode="auto">
          <a:xfrm>
            <a:off x="349681" y="3892550"/>
            <a:ext cx="4291606" cy="120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Screen Shot 2016-03-15 at 12.09.58 PM.png">
            <a:extLst>
              <a:ext uri="{FF2B5EF4-FFF2-40B4-BE49-F238E27FC236}">
                <a16:creationId xmlns:a16="http://schemas.microsoft.com/office/drawing/2014/main" id="{4FBEBBFB-C154-AC4A-9F67-FE105D3D8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1" b="30502"/>
          <a:stretch>
            <a:fillRect/>
          </a:stretch>
        </p:blipFill>
        <p:spPr bwMode="auto">
          <a:xfrm>
            <a:off x="228600" y="5105400"/>
            <a:ext cx="4205859" cy="126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Screen Shot 2016-03-15 at 12.09.58 PM.png">
            <a:extLst>
              <a:ext uri="{FF2B5EF4-FFF2-40B4-BE49-F238E27FC236}">
                <a16:creationId xmlns:a16="http://schemas.microsoft.com/office/drawing/2014/main" id="{81DA6245-DF87-0D4E-9949-61E1C0998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16"/>
          <a:stretch>
            <a:fillRect/>
          </a:stretch>
        </p:blipFill>
        <p:spPr bwMode="auto">
          <a:xfrm>
            <a:off x="4797425" y="3989367"/>
            <a:ext cx="4151312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381FBFFA-A82A-804F-9406-B50418C9E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343" y="5397047"/>
            <a:ext cx="46116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008000"/>
                </a:solidFill>
              </a:rPr>
              <a:t>Because it is a wave form along longitude, it becomes a 3-D problem as a function of latitude, altitude and time. </a:t>
            </a:r>
          </a:p>
        </p:txBody>
      </p:sp>
    </p:spTree>
    <p:extLst>
      <p:ext uri="{BB962C8B-B14F-4D97-AF65-F5344CB8AC3E}">
        <p14:creationId xmlns:p14="http://schemas.microsoft.com/office/powerpoint/2010/main" val="202403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ADA-91E2-D349-A895-9856A254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3E417-BD9D-2F42-B28F-EFDF96A5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DFC0B-1731-D040-96EE-419F574D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5A4F039-61C0-7C44-8DF6-1A7BBF33F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379" y="1541237"/>
            <a:ext cx="283906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002060"/>
                </a:solidFill>
              </a:rPr>
              <a:t>Space Difference second order differential equation</a:t>
            </a: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76F0F8E5-7626-1745-B0BC-0E7A92D5EA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54285"/>
              </p:ext>
            </p:extLst>
          </p:nvPr>
        </p:nvGraphicFramePr>
        <p:xfrm>
          <a:off x="3686175" y="2514600"/>
          <a:ext cx="5080000" cy="300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1" name="Equation" r:id="rId4" imgW="7035800" imgH="4165600" progId="Equation.3">
                  <p:embed/>
                </p:oleObj>
              </mc:Choice>
              <mc:Fallback>
                <p:oleObj name="Equation" r:id="rId4" imgW="7035800" imgH="4165600" progId="Equation.3">
                  <p:embed/>
                  <p:pic>
                    <p:nvPicPr>
                      <p:cNvPr id="14" name="Content Placeholder 4">
                        <a:extLst>
                          <a:ext uri="{FF2B5EF4-FFF2-40B4-BE49-F238E27FC236}">
                            <a16:creationId xmlns:a16="http://schemas.microsoft.com/office/drawing/2014/main" id="{76F0F8E5-7626-1745-B0BC-0E7A92D5EA90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2514600"/>
                        <a:ext cx="5080000" cy="300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225000C9-F758-504D-95F5-D413116CB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958853"/>
              </p:ext>
            </p:extLst>
          </p:nvPr>
        </p:nvGraphicFramePr>
        <p:xfrm>
          <a:off x="4267200" y="5246052"/>
          <a:ext cx="19383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2" name="Equation" r:id="rId6" imgW="1181100" imgH="635000" progId="Equation.3">
                  <p:embed/>
                </p:oleObj>
              </mc:Choice>
              <mc:Fallback>
                <p:oleObj name="Equation" r:id="rId6" imgW="1181100" imgH="635000" progId="Equation.3">
                  <p:embed/>
                  <p:pic>
                    <p:nvPicPr>
                      <p:cNvPr id="15" name="Object 5">
                        <a:extLst>
                          <a:ext uri="{FF2B5EF4-FFF2-40B4-BE49-F238E27FC236}">
                            <a16:creationId xmlns:a16="http://schemas.microsoft.com/office/drawing/2014/main" id="{225000C9-F758-504D-95F5-D413116CB7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246052"/>
                        <a:ext cx="1938338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">
            <a:extLst>
              <a:ext uri="{FF2B5EF4-FFF2-40B4-BE49-F238E27FC236}">
                <a16:creationId xmlns:a16="http://schemas.microsoft.com/office/drawing/2014/main" id="{D122D404-2709-0646-95ED-2762944C3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440704"/>
              </p:ext>
            </p:extLst>
          </p:nvPr>
        </p:nvGraphicFramePr>
        <p:xfrm>
          <a:off x="6884193" y="5614381"/>
          <a:ext cx="1624013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3" name="Equation" r:id="rId8" imgW="1066800" imgH="482600" progId="Equation.3">
                  <p:embed/>
                </p:oleObj>
              </mc:Choice>
              <mc:Fallback>
                <p:oleObj name="Equation" r:id="rId8" imgW="1066800" imgH="482600" progId="Equation.3">
                  <p:embed/>
                  <p:pic>
                    <p:nvPicPr>
                      <p:cNvPr id="16" name="Object 1">
                        <a:extLst>
                          <a:ext uri="{FF2B5EF4-FFF2-40B4-BE49-F238E27FC236}">
                            <a16:creationId xmlns:a16="http://schemas.microsoft.com/office/drawing/2014/main" id="{D122D404-2709-0646-95ED-2762944C38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4193" y="5614381"/>
                        <a:ext cx="1624013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FC3725B5-E626-4248-85F5-5E167A773F06}"/>
              </a:ext>
            </a:extLst>
          </p:cNvPr>
          <p:cNvSpPr txBox="1">
            <a:spLocks/>
          </p:cNvSpPr>
          <p:nvPr/>
        </p:nvSpPr>
        <p:spPr>
          <a:xfrm>
            <a:off x="457200" y="82028"/>
            <a:ext cx="8229600" cy="590518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000" b="1" dirty="0">
                <a:latin typeface="Copperplate" panose="02000504000000020004" pitchFamily="2" charset="77"/>
              </a:rPr>
              <a:t>Numerical Scheme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AB4F829-1827-1F49-8F38-ECA3542E400F}"/>
              </a:ext>
            </a:extLst>
          </p:cNvPr>
          <p:cNvSpPr txBox="1">
            <a:spLocks/>
          </p:cNvSpPr>
          <p:nvPr/>
        </p:nvSpPr>
        <p:spPr bwMode="auto">
          <a:xfrm>
            <a:off x="4332288" y="1981200"/>
            <a:ext cx="37449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 b="1" dirty="0">
                <a:solidFill>
                  <a:srgbClr val="008000"/>
                </a:solidFill>
              </a:rPr>
              <a:t>Matrix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8D39A8-EE3A-424A-B71F-EB7A57B8FA1B}"/>
                  </a:ext>
                </a:extLst>
              </p:cNvPr>
              <p:cNvSpPr/>
              <p:nvPr/>
            </p:nvSpPr>
            <p:spPr>
              <a:xfrm>
                <a:off x="2765645" y="1435431"/>
                <a:ext cx="4528003" cy="709874"/>
              </a:xfrm>
              <a:prstGeom prst="rect">
                <a:avLst/>
              </a:prstGeom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8D39A8-EE3A-424A-B71F-EB7A57B8F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45" y="1435431"/>
                <a:ext cx="4528003" cy="709874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FC363DE-A2F3-8546-BB2E-26D0829AFF35}"/>
              </a:ext>
            </a:extLst>
          </p:cNvPr>
          <p:cNvGrpSpPr/>
          <p:nvPr/>
        </p:nvGrpSpPr>
        <p:grpSpPr>
          <a:xfrm>
            <a:off x="707005" y="2762640"/>
            <a:ext cx="3007072" cy="3250634"/>
            <a:chOff x="289560" y="2522333"/>
            <a:chExt cx="3625966" cy="35231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F71AD16-2ED7-DE4C-AF0E-9763CA4A3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9752" r="8769" b="7486"/>
            <a:stretch/>
          </p:blipFill>
          <p:spPr>
            <a:xfrm>
              <a:off x="289560" y="2522333"/>
              <a:ext cx="3309830" cy="30876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473DC87-7C3A-7D45-9662-D1A702CFF104}"/>
                    </a:ext>
                  </a:extLst>
                </p:cNvPr>
                <p:cNvSpPr txBox="1"/>
                <p:nvPr/>
              </p:nvSpPr>
              <p:spPr>
                <a:xfrm>
                  <a:off x="2154501" y="5583796"/>
                  <a:ext cx="1103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a14:m>
                  <a:r>
                    <a:rPr lang="en-US" dirty="0">
                      <a:solidFill>
                        <a:srgbClr val="423BFF"/>
                      </a:solidFill>
                    </a:rPr>
                    <a:t>x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473DC87-7C3A-7D45-9662-D1A702CFF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501" y="5583796"/>
                  <a:ext cx="1103525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11765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AE850CB-C4EC-6344-87B4-3EDBF56220D1}"/>
                    </a:ext>
                  </a:extLst>
                </p:cNvPr>
                <p:cNvSpPr txBox="1"/>
                <p:nvPr/>
              </p:nvSpPr>
              <p:spPr>
                <a:xfrm>
                  <a:off x="2812001" y="4066177"/>
                  <a:ext cx="1103525" cy="418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423B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423B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lang="en-US" dirty="0">
                    <a:solidFill>
                      <a:srgbClr val="423BF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AE850CB-C4EC-6344-87B4-3EDBF5622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001" y="4066177"/>
                  <a:ext cx="1103525" cy="418836"/>
                </a:xfrm>
                <a:prstGeom prst="rect">
                  <a:avLst/>
                </a:prstGeom>
                <a:blipFill>
                  <a:blip r:embed="rId1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712937-0256-E645-B1C7-2B8C11BB6841}"/>
              </a:ext>
            </a:extLst>
          </p:cNvPr>
          <p:cNvCxnSpPr>
            <a:cxnSpLocks/>
          </p:cNvCxnSpPr>
          <p:nvPr/>
        </p:nvCxnSpPr>
        <p:spPr>
          <a:xfrm flipV="1">
            <a:off x="276151" y="4699907"/>
            <a:ext cx="0" cy="1163933"/>
          </a:xfrm>
          <a:prstGeom prst="straightConnector1">
            <a:avLst/>
          </a:prstGeom>
          <a:ln w="38100">
            <a:solidFill>
              <a:srgbClr val="423BFF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D6ED4E-43F0-B64D-9106-4B99192B70C3}"/>
              </a:ext>
            </a:extLst>
          </p:cNvPr>
          <p:cNvCxnSpPr>
            <a:cxnSpLocks/>
          </p:cNvCxnSpPr>
          <p:nvPr/>
        </p:nvCxnSpPr>
        <p:spPr>
          <a:xfrm flipV="1">
            <a:off x="276151" y="5862948"/>
            <a:ext cx="1171649" cy="1"/>
          </a:xfrm>
          <a:prstGeom prst="straightConnector1">
            <a:avLst/>
          </a:prstGeom>
          <a:ln w="38100">
            <a:solidFill>
              <a:srgbClr val="423BFF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3A65DBB-DA2E-8846-9120-10C747794A66}"/>
              </a:ext>
            </a:extLst>
          </p:cNvPr>
          <p:cNvSpPr/>
          <p:nvPr/>
        </p:nvSpPr>
        <p:spPr>
          <a:xfrm>
            <a:off x="603591" y="5904993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23BFF"/>
                </a:solidFill>
              </a:rPr>
              <a:t>x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D175B3-2F80-2240-B260-79535E58C4F6}"/>
              </a:ext>
            </a:extLst>
          </p:cNvPr>
          <p:cNvSpPr/>
          <p:nvPr/>
        </p:nvSpPr>
        <p:spPr>
          <a:xfrm>
            <a:off x="177379" y="411480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23BFF"/>
                </a:solidFill>
              </a:rPr>
              <a:t>z</a:t>
            </a:r>
            <a:endParaRPr lang="en-US" dirty="0"/>
          </a:p>
        </p:txBody>
      </p:sp>
      <p:graphicFrame>
        <p:nvGraphicFramePr>
          <p:cNvPr id="22" name="Object 10">
            <a:extLst>
              <a:ext uri="{FF2B5EF4-FFF2-40B4-BE49-F238E27FC236}">
                <a16:creationId xmlns:a16="http://schemas.microsoft.com/office/drawing/2014/main" id="{AAC366E9-FDC2-9042-BAE6-550956A292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286764"/>
              </p:ext>
            </p:extLst>
          </p:nvPr>
        </p:nvGraphicFramePr>
        <p:xfrm>
          <a:off x="4092401" y="621771"/>
          <a:ext cx="1874489" cy="78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4" name="Equation" r:id="rId14" imgW="1003300" imgH="419100" progId="Equation.3">
                  <p:embed/>
                </p:oleObj>
              </mc:Choice>
              <mc:Fallback>
                <p:oleObj name="Equation" r:id="rId14" imgW="1003300" imgH="419100" progId="Equation.3">
                  <p:embed/>
                  <p:pic>
                    <p:nvPicPr>
                      <p:cNvPr id="43010" name="Object 10">
                        <a:extLst>
                          <a:ext uri="{FF2B5EF4-FFF2-40B4-BE49-F238E27FC236}">
                            <a16:creationId xmlns:a16="http://schemas.microsoft.com/office/drawing/2014/main" id="{F9247A73-8935-3B4B-AB6A-C2235E675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401" y="621771"/>
                        <a:ext cx="1874489" cy="78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18">
            <a:extLst>
              <a:ext uri="{FF2B5EF4-FFF2-40B4-BE49-F238E27FC236}">
                <a16:creationId xmlns:a16="http://schemas.microsoft.com/office/drawing/2014/main" id="{ECD3A392-400E-4C4A-84B6-FD2B9F179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4338"/>
            <a:ext cx="28390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C00000"/>
                </a:solidFill>
              </a:rPr>
              <a:t>Forward Time</a:t>
            </a:r>
          </a:p>
        </p:txBody>
      </p:sp>
      <p:sp>
        <p:nvSpPr>
          <p:cNvPr id="28" name="Line 3">
            <a:extLst>
              <a:ext uri="{FF2B5EF4-FFF2-40B4-BE49-F238E27FC236}">
                <a16:creationId xmlns:a16="http://schemas.microsoft.com/office/drawing/2014/main" id="{4EFB8E20-A40E-D540-808D-C4F0BCF32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" y="609600"/>
            <a:ext cx="853440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9" name="Object 8">
            <a:extLst>
              <a:ext uri="{FF2B5EF4-FFF2-40B4-BE49-F238E27FC236}">
                <a16:creationId xmlns:a16="http://schemas.microsoft.com/office/drawing/2014/main" id="{0F4D5A69-DA6A-0845-BBD4-DE6E54AC9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582751"/>
              </p:ext>
            </p:extLst>
          </p:nvPr>
        </p:nvGraphicFramePr>
        <p:xfrm>
          <a:off x="7519249" y="775692"/>
          <a:ext cx="1246926" cy="134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5" name="Equation" r:id="rId16" imgW="609600" imgH="660400" progId="Equation.3">
                  <p:embed/>
                </p:oleObj>
              </mc:Choice>
              <mc:Fallback>
                <p:oleObj name="Equation" r:id="rId16" imgW="609600" imgH="660400" progId="Equation.3">
                  <p:embed/>
                  <p:pic>
                    <p:nvPicPr>
                      <p:cNvPr id="43017" name="Object 8">
                        <a:extLst>
                          <a:ext uri="{FF2B5EF4-FFF2-40B4-BE49-F238E27FC236}">
                            <a16:creationId xmlns:a16="http://schemas.microsoft.com/office/drawing/2014/main" id="{B042D1CC-040D-5E4D-8F4A-558AC7BC3C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9249" y="775692"/>
                        <a:ext cx="1246926" cy="1343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015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F8C34-5CAF-5842-8989-17A2989E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178D8-E568-7D40-83DF-40734E06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EED27-EA67-3A4A-A3BB-FA0A2617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CD7C73-523A-364F-9ADC-E4402C5F2B83}"/>
              </a:ext>
            </a:extLst>
          </p:cNvPr>
          <p:cNvSpPr txBox="1">
            <a:spLocks/>
          </p:cNvSpPr>
          <p:nvPr/>
        </p:nvSpPr>
        <p:spPr>
          <a:xfrm>
            <a:off x="457200" y="82028"/>
            <a:ext cx="8229600" cy="590518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000" b="1" dirty="0">
                <a:latin typeface="Copperplate" panose="02000504000000020004" pitchFamily="2" charset="77"/>
              </a:rPr>
              <a:t>Initial Condition Problem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8E9241D7-6828-254F-B374-64E049BFF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" y="609600"/>
            <a:ext cx="853440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BB700-8EE7-0441-AEB6-72723A11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40266"/>
            <a:ext cx="7010400" cy="2636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A5AA5-1BC5-A047-A7C3-ABF79E40A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522502"/>
            <a:ext cx="7010400" cy="2725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E761A-5FC0-D648-AB23-207852B96DB2}"/>
              </a:ext>
            </a:extLst>
          </p:cNvPr>
          <p:cNvSpPr txBox="1"/>
          <p:nvPr/>
        </p:nvSpPr>
        <p:spPr>
          <a:xfrm>
            <a:off x="152400" y="1297655"/>
            <a:ext cx="270192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Background </a:t>
            </a:r>
          </a:p>
          <a:p>
            <a:r>
              <a:rPr lang="en-US" sz="2000" dirty="0"/>
              <a:t>Wind</a:t>
            </a:r>
          </a:p>
          <a:p>
            <a:r>
              <a:rPr lang="en-US" sz="2000" dirty="0"/>
              <a:t>&amp;Instability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E5C4C-AEF1-2347-8E46-8C7F06863E6F}"/>
              </a:ext>
            </a:extLst>
          </p:cNvPr>
          <p:cNvSpPr txBox="1"/>
          <p:nvPr/>
        </p:nvSpPr>
        <p:spPr>
          <a:xfrm>
            <a:off x="125186" y="3806794"/>
            <a:ext cx="2701925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Initial </a:t>
            </a:r>
          </a:p>
          <a:p>
            <a:r>
              <a:rPr lang="en-US" sz="2000" dirty="0"/>
              <a:t>Condition</a:t>
            </a: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</a:rPr>
              <a:t>Random </a:t>
            </a:r>
          </a:p>
          <a:p>
            <a:r>
              <a:rPr lang="en-US" sz="2000" dirty="0">
                <a:solidFill>
                  <a:srgbClr val="C00000"/>
                </a:solidFill>
                <a:latin typeface="+mn-lt"/>
              </a:rPr>
              <a:t>disturbances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CCAD27-2E38-A245-8FD8-CD3D642B7476}"/>
              </a:ext>
            </a:extLst>
          </p:cNvPr>
          <p:cNvSpPr/>
          <p:nvPr/>
        </p:nvSpPr>
        <p:spPr>
          <a:xfrm>
            <a:off x="5791200" y="1143000"/>
            <a:ext cx="762000" cy="213360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6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4935F-4CC5-6842-9C44-0A77C51B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FCAA1-FDD5-114A-BCBA-07031C02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39979-1039-1643-A32D-3D6F0DAF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C56CE-7801-7745-90A6-4A7FA1ED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6" y="838200"/>
            <a:ext cx="8709547" cy="53782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7B6704-CDE0-AD42-8AF5-1A0602F09021}"/>
              </a:ext>
            </a:extLst>
          </p:cNvPr>
          <p:cNvSpPr txBox="1">
            <a:spLocks/>
          </p:cNvSpPr>
          <p:nvPr/>
        </p:nvSpPr>
        <p:spPr>
          <a:xfrm>
            <a:off x="457200" y="82028"/>
            <a:ext cx="8229600" cy="590518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000" b="1" dirty="0">
                <a:latin typeface="Copperplate" panose="02000504000000020004" pitchFamily="2" charset="77"/>
              </a:rPr>
              <a:t>Initial Condition Problem</a:t>
            </a:r>
          </a:p>
        </p:txBody>
      </p:sp>
      <p:sp>
        <p:nvSpPr>
          <p:cNvPr id="10" name="Line 3">
            <a:extLst>
              <a:ext uri="{FF2B5EF4-FFF2-40B4-BE49-F238E27FC236}">
                <a16:creationId xmlns:a16="http://schemas.microsoft.com/office/drawing/2014/main" id="{AE3CAEE5-5A3B-2D4A-A7BB-753489F71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" y="609600"/>
            <a:ext cx="853440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4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2866" y="778259"/>
            <a:ext cx="2362200" cy="990600"/>
          </a:xfrm>
        </p:spPr>
        <p:txBody>
          <a:bodyPr/>
          <a:lstStyle/>
          <a:p>
            <a:r>
              <a:rPr lang="en-US" dirty="0"/>
              <a:t>PHYS 8750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3030" y="513450"/>
            <a:ext cx="5867400" cy="5887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/>
              <a:t>Outline</a:t>
            </a:r>
            <a:endParaRPr lang="en-US" sz="3000" dirty="0">
              <a:solidFill>
                <a:srgbClr val="C00000"/>
              </a:solidFill>
            </a:endParaRPr>
          </a:p>
          <a:p>
            <a:pPr marL="514350" indent="-514350">
              <a:spcBef>
                <a:spcPts val="1224"/>
              </a:spcBef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Stationary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Planetary Wave </a:t>
            </a:r>
            <a:r>
              <a:rPr lang="en-US" sz="2400" dirty="0">
                <a:solidFill>
                  <a:srgbClr val="C00000"/>
                </a:solidFill>
              </a:rPr>
              <a:t>Model </a:t>
            </a:r>
          </a:p>
          <a:p>
            <a:pPr lvl="1">
              <a:spcBef>
                <a:spcPts val="1224"/>
              </a:spcBef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Governing equations</a:t>
            </a:r>
          </a:p>
          <a:p>
            <a:pPr lvl="1">
              <a:spcBef>
                <a:spcPts val="1224"/>
              </a:spcBef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Numerical schemes</a:t>
            </a:r>
          </a:p>
          <a:p>
            <a:pPr lvl="1">
              <a:spcBef>
                <a:spcPts val="1224"/>
              </a:spcBef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Lower boundary condition and mean winds</a:t>
            </a:r>
          </a:p>
          <a:p>
            <a:pPr lvl="1">
              <a:spcBef>
                <a:spcPts val="1224"/>
              </a:spcBef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Modeling results</a:t>
            </a:r>
          </a:p>
          <a:p>
            <a:pPr lvl="1">
              <a:spcBef>
                <a:spcPts val="1224"/>
              </a:spcBef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Role of gravity waves for MLT SPWs</a:t>
            </a:r>
            <a:endParaRPr lang="en-US" sz="2400" dirty="0">
              <a:solidFill>
                <a:srgbClr val="C00000"/>
              </a:solidFill>
            </a:endParaRPr>
          </a:p>
          <a:p>
            <a:pPr marL="514350" indent="-514350">
              <a:spcBef>
                <a:spcPts val="1224"/>
              </a:spcBef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Traveling Planetary Wave Model</a:t>
            </a:r>
          </a:p>
          <a:p>
            <a:pPr lvl="1">
              <a:spcBef>
                <a:spcPts val="1224"/>
              </a:spcBef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Governing equations</a:t>
            </a:r>
          </a:p>
          <a:p>
            <a:pPr lvl="1">
              <a:spcBef>
                <a:spcPts val="1224"/>
              </a:spcBef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Initial condition</a:t>
            </a:r>
          </a:p>
          <a:p>
            <a:pPr lvl="1">
              <a:spcBef>
                <a:spcPts val="1224"/>
              </a:spcBef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Mean wind and instability</a:t>
            </a:r>
          </a:p>
          <a:p>
            <a:pPr lvl="1">
              <a:spcBef>
                <a:spcPts val="1224"/>
              </a:spcBef>
              <a:buFont typeface="Wingdings" pitchFamily="2" charset="2"/>
              <a:buChar char="Ø"/>
            </a:pPr>
            <a:r>
              <a:rPr lang="en-US" sz="1900" dirty="0">
                <a:solidFill>
                  <a:srgbClr val="C00000"/>
                </a:solidFill>
              </a:rPr>
              <a:t>Modeling results </a:t>
            </a:r>
          </a:p>
          <a:p>
            <a:pPr marL="274320" lvl="1" indent="0">
              <a:spcBef>
                <a:spcPts val="1224"/>
              </a:spcBef>
              <a:buNone/>
            </a:pPr>
            <a:r>
              <a:rPr lang="en-US" sz="1900" dirty="0">
                <a:solidFill>
                  <a:srgbClr val="C00000"/>
                </a:solidFill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AD8B01A-DD02-FF4A-86C5-E50CBA8C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E2EE0-FE62-7C41-AE20-331DE8FA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42E84-AC52-874B-A001-6F9DEE5B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AB21-076B-F946-B13C-65BC0079A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4FF3-4FA6-A74A-82C4-27A1B7BB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" y="838200"/>
            <a:ext cx="8969258" cy="4695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39015F-BDCB-CA4A-AFCB-6D73499C334F}"/>
              </a:ext>
            </a:extLst>
          </p:cNvPr>
          <p:cNvSpPr txBox="1">
            <a:spLocks/>
          </p:cNvSpPr>
          <p:nvPr/>
        </p:nvSpPr>
        <p:spPr>
          <a:xfrm>
            <a:off x="457200" y="82028"/>
            <a:ext cx="8229600" cy="590518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000" b="1" dirty="0">
                <a:latin typeface="Copperplate" panose="02000504000000020004" pitchFamily="2" charset="77"/>
              </a:rPr>
              <a:t>QBO Impacts on TPWs</a:t>
            </a:r>
          </a:p>
        </p:txBody>
      </p:sp>
      <p:sp>
        <p:nvSpPr>
          <p:cNvPr id="10" name="Line 3">
            <a:extLst>
              <a:ext uri="{FF2B5EF4-FFF2-40B4-BE49-F238E27FC236}">
                <a16:creationId xmlns:a16="http://schemas.microsoft.com/office/drawing/2014/main" id="{AFC6CA30-19DC-2A42-B5AD-1B7B6C373E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" y="609600"/>
            <a:ext cx="853440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8E8FB-5616-E248-9B54-2B4712E833A9}"/>
              </a:ext>
            </a:extLst>
          </p:cNvPr>
          <p:cNvSpPr txBox="1"/>
          <p:nvPr/>
        </p:nvSpPr>
        <p:spPr>
          <a:xfrm>
            <a:off x="5257800" y="5724854"/>
            <a:ext cx="3044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Lu et al.,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D9D4D-0174-804E-B2CB-6F803E7347D5}"/>
              </a:ext>
            </a:extLst>
          </p:cNvPr>
          <p:cNvSpPr txBox="1"/>
          <p:nvPr/>
        </p:nvSpPr>
        <p:spPr>
          <a:xfrm>
            <a:off x="474133" y="5757496"/>
            <a:ext cx="61994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Double cell = </a:t>
            </a:r>
            <a:r>
              <a:rPr lang="en-US" sz="2000" dirty="0" err="1">
                <a:latin typeface="+mn-lt"/>
              </a:rPr>
              <a:t>QBOe-QBOw</a:t>
            </a:r>
            <a:endParaRPr lang="en-US" sz="20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580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CDA8-15F4-0842-9CD4-17D69D8D6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0D4B0-6F47-F741-81BE-23738470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EE7C5-1B43-DC45-AC5C-CA2FD80A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DDC1C-0451-2142-9855-00FBC686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8436"/>
            <a:ext cx="5352549" cy="51122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62CD34-1B93-EB4E-84C3-D0AA88276F17}"/>
              </a:ext>
            </a:extLst>
          </p:cNvPr>
          <p:cNvSpPr txBox="1">
            <a:spLocks/>
          </p:cNvSpPr>
          <p:nvPr/>
        </p:nvSpPr>
        <p:spPr>
          <a:xfrm>
            <a:off x="457200" y="82028"/>
            <a:ext cx="8229600" cy="590518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000" b="1" dirty="0">
                <a:latin typeface="Copperplate" panose="02000504000000020004" pitchFamily="2" charset="77"/>
              </a:rPr>
              <a:t>QBO Impacts on TPWs</a:t>
            </a:r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2147C7D9-9F97-034A-8799-36F01B21B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75" y="609600"/>
            <a:ext cx="853440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16BE9-E367-2144-9698-1D29E166ABEF}"/>
              </a:ext>
            </a:extLst>
          </p:cNvPr>
          <p:cNvSpPr txBox="1"/>
          <p:nvPr/>
        </p:nvSpPr>
        <p:spPr>
          <a:xfrm>
            <a:off x="2363724" y="5924490"/>
            <a:ext cx="3044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Lu et al., 2019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3DFD6E-1EF0-F341-B6BD-C29D032A0F08}"/>
              </a:ext>
            </a:extLst>
          </p:cNvPr>
          <p:cNvGrpSpPr/>
          <p:nvPr/>
        </p:nvGrpSpPr>
        <p:grpSpPr>
          <a:xfrm>
            <a:off x="6064250" y="990600"/>
            <a:ext cx="2701925" cy="4401205"/>
            <a:chOff x="6134227" y="1365744"/>
            <a:chExt cx="2701925" cy="44012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92690F-E464-6746-A436-61941470FF3A}"/>
                </a:ext>
              </a:extLst>
            </p:cNvPr>
            <p:cNvSpPr txBox="1"/>
            <p:nvPr/>
          </p:nvSpPr>
          <p:spPr>
            <a:xfrm>
              <a:off x="6134227" y="1365744"/>
              <a:ext cx="2701925" cy="44012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/>
                <a:t>QBOe</a:t>
              </a:r>
              <a:r>
                <a:rPr lang="en-US" sz="2000" dirty="0"/>
                <a:t>:</a:t>
              </a:r>
            </a:p>
            <a:p>
              <a:endParaRPr lang="en-US" sz="2000" dirty="0">
                <a:solidFill>
                  <a:srgbClr val="C00000"/>
                </a:solidFill>
                <a:latin typeface="+mn-lt"/>
              </a:endParaRPr>
            </a:p>
            <a:p>
              <a:r>
                <a:rPr lang="en-US" sz="2000" dirty="0">
                  <a:solidFill>
                    <a:srgbClr val="C00000"/>
                  </a:solidFill>
                  <a:latin typeface="+mn-lt"/>
                </a:rPr>
                <a:t>Stronger Polar Vortex</a:t>
              </a:r>
            </a:p>
            <a:p>
              <a:endParaRPr lang="en-US" sz="2000" dirty="0">
                <a:solidFill>
                  <a:srgbClr val="C00000"/>
                </a:solidFill>
                <a:latin typeface="+mn-lt"/>
              </a:endParaRPr>
            </a:p>
            <a:p>
              <a:endParaRPr lang="en-US" sz="2000" dirty="0">
                <a:solidFill>
                  <a:srgbClr val="C00000"/>
                </a:solidFill>
                <a:latin typeface="+mn-lt"/>
              </a:endParaRPr>
            </a:p>
            <a:p>
              <a:r>
                <a:rPr lang="en-US" sz="2000" dirty="0">
                  <a:solidFill>
                    <a:srgbClr val="C00000"/>
                  </a:solidFill>
                  <a:latin typeface="+mn-lt"/>
                </a:rPr>
                <a:t>Great instability</a:t>
              </a:r>
            </a:p>
            <a:p>
              <a:endParaRPr lang="en-US" sz="2000" dirty="0">
                <a:solidFill>
                  <a:srgbClr val="C00000"/>
                </a:solidFill>
                <a:latin typeface="+mn-lt"/>
              </a:endParaRPr>
            </a:p>
            <a:p>
              <a:endParaRPr lang="en-US" sz="2000" dirty="0">
                <a:solidFill>
                  <a:srgbClr val="C00000"/>
                </a:solidFill>
                <a:latin typeface="+mn-lt"/>
              </a:endParaRPr>
            </a:p>
            <a:p>
              <a:r>
                <a:rPr lang="en-US" sz="2000" dirty="0">
                  <a:solidFill>
                    <a:srgbClr val="C00000"/>
                  </a:solidFill>
                  <a:latin typeface="+mn-lt"/>
                </a:rPr>
                <a:t>Larger growth rate</a:t>
              </a:r>
            </a:p>
            <a:p>
              <a:r>
                <a:rPr lang="en-US" sz="2000" dirty="0">
                  <a:solidFill>
                    <a:srgbClr val="C00000"/>
                  </a:solidFill>
                  <a:latin typeface="+mn-lt"/>
                </a:rPr>
                <a:t>Shorter wave period</a:t>
              </a:r>
            </a:p>
            <a:p>
              <a:endParaRPr lang="en-US" sz="2000" dirty="0">
                <a:solidFill>
                  <a:srgbClr val="C00000"/>
                </a:solidFill>
                <a:latin typeface="+mn-lt"/>
              </a:endParaRPr>
            </a:p>
            <a:p>
              <a:endParaRPr lang="en-US" sz="2000" dirty="0">
                <a:solidFill>
                  <a:srgbClr val="C00000"/>
                </a:solidFill>
                <a:latin typeface="+mn-lt"/>
              </a:endParaRPr>
            </a:p>
            <a:p>
              <a:r>
                <a:rPr lang="en-US" sz="2000" dirty="0">
                  <a:solidFill>
                    <a:srgbClr val="C00000"/>
                  </a:solidFill>
                  <a:latin typeface="+mn-lt"/>
                </a:rPr>
                <a:t>Larger amplitudes of planetary waves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54F7B14C-33C3-8843-8066-780780D5BB7F}"/>
                </a:ext>
              </a:extLst>
            </p:cNvPr>
            <p:cNvSpPr/>
            <p:nvPr/>
          </p:nvSpPr>
          <p:spPr>
            <a:xfrm>
              <a:off x="7162800" y="2362200"/>
              <a:ext cx="322389" cy="5885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57807B4E-A6A0-5544-AA62-E21E2D2F7113}"/>
                </a:ext>
              </a:extLst>
            </p:cNvPr>
            <p:cNvSpPr/>
            <p:nvPr/>
          </p:nvSpPr>
          <p:spPr>
            <a:xfrm>
              <a:off x="7162800" y="3278873"/>
              <a:ext cx="322389" cy="5885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6DC03232-968D-D743-A188-AA3DA77473BD}"/>
                </a:ext>
              </a:extLst>
            </p:cNvPr>
            <p:cNvSpPr/>
            <p:nvPr/>
          </p:nvSpPr>
          <p:spPr>
            <a:xfrm>
              <a:off x="7180389" y="4551312"/>
              <a:ext cx="322389" cy="58859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657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296550-3239-0145-B9CA-967EF870E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B8ED1-9BF6-4645-99C1-DAD37642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6EBD8-37FB-FD4C-8D1D-E57FF58F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1F109-DD42-444E-B053-5AF2B99F2538}"/>
              </a:ext>
            </a:extLst>
          </p:cNvPr>
          <p:cNvSpPr/>
          <p:nvPr/>
        </p:nvSpPr>
        <p:spPr>
          <a:xfrm>
            <a:off x="1538099" y="1219200"/>
            <a:ext cx="58977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PHYS 4200/6200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728F2-B775-0A4D-B726-248F96CD5534}"/>
              </a:ext>
            </a:extLst>
          </p:cNvPr>
          <p:cNvSpPr txBox="1"/>
          <p:nvPr/>
        </p:nvSpPr>
        <p:spPr>
          <a:xfrm>
            <a:off x="2667000" y="3728776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 Evaluation</a:t>
            </a:r>
          </a:p>
        </p:txBody>
      </p:sp>
    </p:spTree>
    <p:extLst>
      <p:ext uri="{BB962C8B-B14F-4D97-AF65-F5344CB8AC3E}">
        <p14:creationId xmlns:p14="http://schemas.microsoft.com/office/powerpoint/2010/main" val="15304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FBB47D-C92A-8441-BECC-5C60574B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167D7-F8ED-F24E-98BD-688053AE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1B473-BC45-FB43-8019-E56154C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9E11FB-9A09-BD48-94DD-5B95CA46BF25}"/>
              </a:ext>
            </a:extLst>
          </p:cNvPr>
          <p:cNvSpPr txBox="1">
            <a:spLocks/>
          </p:cNvSpPr>
          <p:nvPr/>
        </p:nvSpPr>
        <p:spPr>
          <a:xfrm>
            <a:off x="2019300" y="179562"/>
            <a:ext cx="5105400" cy="573400"/>
          </a:xfrm>
          <a:prstGeom prst="rect">
            <a:avLst/>
          </a:prstGeom>
          <a:ln w="25400">
            <a:solidFill>
              <a:srgbClr val="423BFF"/>
            </a:solidFill>
          </a:ln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1" dirty="0">
                <a:latin typeface="Copperplate" panose="02000504000000020004" pitchFamily="2" charset="77"/>
              </a:rPr>
              <a:t>Governing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161E3A-B7F4-444A-B719-912C8E91728B}"/>
                  </a:ext>
                </a:extLst>
              </p:cNvPr>
              <p:cNvSpPr/>
              <p:nvPr/>
            </p:nvSpPr>
            <p:spPr>
              <a:xfrm>
                <a:off x="533400" y="1370746"/>
                <a:ext cx="8077200" cy="167725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               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𝜕𝜆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(2)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161E3A-B7F4-444A-B719-912C8E917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70746"/>
                <a:ext cx="8077200" cy="1677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F632D32-7193-8543-A4FD-83B434B06A16}"/>
              </a:ext>
            </a:extLst>
          </p:cNvPr>
          <p:cNvSpPr txBox="1"/>
          <p:nvPr/>
        </p:nvSpPr>
        <p:spPr>
          <a:xfrm>
            <a:off x="231775" y="849124"/>
            <a:ext cx="76930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The vorticity and thermodynamic equations are: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E8D19D-E513-2641-A59A-2939330740FE}"/>
                  </a:ext>
                </a:extLst>
              </p:cNvPr>
              <p:cNvSpPr/>
              <p:nvPr/>
            </p:nvSpPr>
            <p:spPr>
              <a:xfrm>
                <a:off x="-304800" y="3174068"/>
                <a:ext cx="8991600" cy="3760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pressure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height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radius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Earth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earth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Brunt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ä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altLang="zh-CN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ä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en-US" altLang="zh-CN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ä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frequency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squared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angular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speed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basic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zonal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flow</m:t>
                      </m:r>
                    </m:oMath>
                  </m:oMathPara>
                </a14:m>
                <a:endParaRPr lang="en-US" altLang="zh-CN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absolute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vorticity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basic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zonal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meridional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vertical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wind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perturbations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perturbation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vorticity</m:t>
                      </m:r>
                    </m:oMath>
                  </m:oMathPara>
                </a14:m>
                <a:endParaRPr lang="en-US" altLang="zh-CN" sz="2000" b="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smtClean="0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423B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perturbation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geopotential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E8D19D-E513-2641-A59A-293933074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0" y="3174068"/>
                <a:ext cx="8991600" cy="3760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B56EA4-DA1D-2B4E-9A6A-133D175F87AF}"/>
              </a:ext>
            </a:extLst>
          </p:cNvPr>
          <p:cNvCxnSpPr>
            <a:cxnSpLocks/>
          </p:cNvCxnSpPr>
          <p:nvPr/>
        </p:nvCxnSpPr>
        <p:spPr>
          <a:xfrm>
            <a:off x="6172200" y="1905000"/>
            <a:ext cx="533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D29BF4-6B1A-3246-A78A-62BCC69AE2C0}"/>
              </a:ext>
            </a:extLst>
          </p:cNvPr>
          <p:cNvCxnSpPr>
            <a:cxnSpLocks/>
          </p:cNvCxnSpPr>
          <p:nvPr/>
        </p:nvCxnSpPr>
        <p:spPr>
          <a:xfrm flipV="1">
            <a:off x="6400800" y="2895599"/>
            <a:ext cx="609600" cy="1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147402-13F2-9F46-B540-DD38AF336DD9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1919197"/>
            <a:ext cx="1295400" cy="195280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CE58FD-CAE3-1E40-B71D-64C068D52573}"/>
              </a:ext>
            </a:extLst>
          </p:cNvPr>
          <p:cNvCxnSpPr>
            <a:cxnSpLocks/>
          </p:cNvCxnSpPr>
          <p:nvPr/>
        </p:nvCxnSpPr>
        <p:spPr>
          <a:xfrm flipH="1" flipV="1">
            <a:off x="6781800" y="2895601"/>
            <a:ext cx="1066800" cy="1222529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F75683-691E-B845-8865-AF8556031EDF}"/>
              </a:ext>
            </a:extLst>
          </p:cNvPr>
          <p:cNvSpPr txBox="1"/>
          <p:nvPr/>
        </p:nvSpPr>
        <p:spPr>
          <a:xfrm>
            <a:off x="7242919" y="4157883"/>
            <a:ext cx="159323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external Forcing</a:t>
            </a:r>
          </a:p>
        </p:txBody>
      </p:sp>
    </p:spTree>
    <p:extLst>
      <p:ext uri="{BB962C8B-B14F-4D97-AF65-F5344CB8AC3E}">
        <p14:creationId xmlns:p14="http://schemas.microsoft.com/office/powerpoint/2010/main" val="7101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F1B9D-1F81-0845-9A59-476C7C8B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E57B7-8378-B54B-AC14-AB39D9B1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65CD8-8814-6C45-A3A4-DB3F54A6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9EEA7C-C80B-5344-88BB-FC7EA13E984F}"/>
                  </a:ext>
                </a:extLst>
              </p:cNvPr>
              <p:cNvSpPr txBox="1"/>
              <p:nvPr/>
            </p:nvSpPr>
            <p:spPr>
              <a:xfrm>
                <a:off x="288471" y="304800"/>
                <a:ext cx="85476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Eliminating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in the governing equations, the potential vorticity equation can be written as: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9EEA7C-C80B-5344-88BB-FC7EA13E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1" y="304800"/>
                <a:ext cx="8547681" cy="830997"/>
              </a:xfrm>
              <a:prstGeom prst="rect">
                <a:avLst/>
              </a:prstGeom>
              <a:blipFill>
                <a:blip r:embed="rId2"/>
                <a:stretch>
                  <a:fillRect l="-1039" t="-615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660DE9-F383-9045-A390-E916A9E5C328}"/>
                  </a:ext>
                </a:extLst>
              </p:cNvPr>
              <p:cNvSpPr/>
              <p:nvPr/>
            </p:nvSpPr>
            <p:spPr>
              <a:xfrm>
                <a:off x="533400" y="1371600"/>
                <a:ext cx="8077200" cy="1759521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(3)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660DE9-F383-9045-A390-E916A9E5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71600"/>
                <a:ext cx="8077200" cy="1759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EE897-3AFA-7349-8BE5-713F6627C49C}"/>
                  </a:ext>
                </a:extLst>
              </p:cNvPr>
              <p:cNvSpPr txBox="1"/>
              <p:nvPr/>
            </p:nvSpPr>
            <p:spPr>
              <a:xfrm>
                <a:off x="283028" y="3467814"/>
                <a:ext cx="8327572" cy="799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70C0"/>
                    </a:solidFill>
                    <a:latin typeface="+mn-lt"/>
                  </a:rPr>
                  <a:t>Unknown variables: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+mn-lt"/>
                  </a:rPr>
                  <a:t>, perturbations associated with waves</a:t>
                </a:r>
              </a:p>
              <a:p>
                <a:r>
                  <a:rPr lang="en-US" sz="2200" dirty="0">
                    <a:solidFill>
                      <a:srgbClr val="0E7B04"/>
                    </a:solidFill>
                    <a:latin typeface="+mn-lt"/>
                  </a:rPr>
                  <a:t>Knowns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/>
                    </m:acc>
                  </m:oMath>
                </a14:m>
                <a:r>
                  <a:rPr lang="en-US" altLang="zh-CN" sz="2200" dirty="0">
                    <a:solidFill>
                      <a:srgbClr val="0E7B04"/>
                    </a:solidFill>
                    <a:latin typeface="+mn-lt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200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200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associated</m:t>
                    </m:r>
                    <m:r>
                      <a:rPr lang="en-US" altLang="zh-CN" sz="2200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with</m:t>
                    </m:r>
                  </m:oMath>
                </a14:m>
                <a:r>
                  <a:rPr lang="en-US" sz="2200" dirty="0">
                    <a:solidFill>
                      <a:srgbClr val="0E7B04"/>
                    </a:solidFill>
                    <a:latin typeface="+mn-lt"/>
                  </a:rPr>
                  <a:t> mean state (background winds)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EE897-3AFA-7349-8BE5-713F6627C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8" y="3467814"/>
                <a:ext cx="8327572" cy="799386"/>
              </a:xfrm>
              <a:prstGeom prst="rect">
                <a:avLst/>
              </a:prstGeom>
              <a:blipFill>
                <a:blip r:embed="rId4"/>
                <a:stretch>
                  <a:fillRect l="-761" t="-4688" r="-913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37C307D-E1D1-D545-B61C-9B8ED2B9E87B}"/>
              </a:ext>
            </a:extLst>
          </p:cNvPr>
          <p:cNvSpPr txBox="1"/>
          <p:nvPr/>
        </p:nvSpPr>
        <p:spPr>
          <a:xfrm>
            <a:off x="186581" y="4489717"/>
            <a:ext cx="8520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Quasi-geostrophic (QG) model </a:t>
            </a:r>
          </a:p>
          <a:p>
            <a:pPr algn="ctr"/>
            <a:r>
              <a:rPr lang="en-US" dirty="0">
                <a:latin typeface="+mn-lt"/>
              </a:rPr>
              <a:t>(often used for large-scale wave dynamics)</a:t>
            </a:r>
          </a:p>
          <a:p>
            <a:pPr algn="ctr"/>
            <a:r>
              <a:rPr lang="en-US" dirty="0">
                <a:latin typeface="+mn-lt"/>
              </a:rPr>
              <a:t>Assume geostrophic wind balance </a:t>
            </a:r>
          </a:p>
          <a:p>
            <a:pPr algn="ctr"/>
            <a:r>
              <a:rPr lang="en-US" dirty="0">
                <a:latin typeface="+mn-lt"/>
              </a:rPr>
              <a:t>Coriolis force = pressure gradient force</a:t>
            </a:r>
          </a:p>
        </p:txBody>
      </p:sp>
    </p:spTree>
    <p:extLst>
      <p:ext uri="{BB962C8B-B14F-4D97-AF65-F5344CB8AC3E}">
        <p14:creationId xmlns:p14="http://schemas.microsoft.com/office/powerpoint/2010/main" val="183572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F1B9D-1F81-0845-9A59-476C7C8B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E57B7-8378-B54B-AC14-AB39D9B1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65CD8-8814-6C45-A3A4-DB3F54A6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9EEA7C-C80B-5344-88BB-FC7EA13E984F}"/>
                  </a:ext>
                </a:extLst>
              </p:cNvPr>
              <p:cNvSpPr txBox="1"/>
              <p:nvPr/>
            </p:nvSpPr>
            <p:spPr>
              <a:xfrm>
                <a:off x="288471" y="304800"/>
                <a:ext cx="85476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Eliminating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in the governing equations, the potential vorticity equation can be written as: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9EEA7C-C80B-5344-88BB-FC7EA13E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1" y="304800"/>
                <a:ext cx="8547681" cy="830997"/>
              </a:xfrm>
              <a:prstGeom prst="rect">
                <a:avLst/>
              </a:prstGeom>
              <a:blipFill>
                <a:blip r:embed="rId2"/>
                <a:stretch>
                  <a:fillRect l="-1039" t="-615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660DE9-F383-9045-A390-E916A9E5C328}"/>
                  </a:ext>
                </a:extLst>
              </p:cNvPr>
              <p:cNvSpPr/>
              <p:nvPr/>
            </p:nvSpPr>
            <p:spPr>
              <a:xfrm>
                <a:off x="533400" y="1371600"/>
                <a:ext cx="8077200" cy="1759521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(3)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660DE9-F383-9045-A390-E916A9E5C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71600"/>
                <a:ext cx="8077200" cy="1759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EE897-3AFA-7349-8BE5-713F6627C49C}"/>
                  </a:ext>
                </a:extLst>
              </p:cNvPr>
              <p:cNvSpPr txBox="1"/>
              <p:nvPr/>
            </p:nvSpPr>
            <p:spPr>
              <a:xfrm>
                <a:off x="283028" y="3467814"/>
                <a:ext cx="8327572" cy="799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70C0"/>
                    </a:solidFill>
                    <a:latin typeface="+mn-lt"/>
                  </a:rPr>
                  <a:t>Unknown variables: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+mn-lt"/>
                  </a:rPr>
                  <a:t>, perturbations associated with waves</a:t>
                </a:r>
              </a:p>
              <a:p>
                <a:r>
                  <a:rPr lang="en-US" sz="2200" dirty="0">
                    <a:solidFill>
                      <a:srgbClr val="0E7B04"/>
                    </a:solidFill>
                    <a:latin typeface="+mn-lt"/>
                  </a:rPr>
                  <a:t>Knowns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>
                            <a:solidFill>
                              <a:srgbClr val="0E7B0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/>
                    </m:acc>
                  </m:oMath>
                </a14:m>
                <a:r>
                  <a:rPr lang="en-US" altLang="zh-CN" sz="2200" dirty="0">
                    <a:solidFill>
                      <a:srgbClr val="0E7B04"/>
                    </a:solidFill>
                    <a:latin typeface="+mn-lt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200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200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associated</m:t>
                    </m:r>
                    <m:r>
                      <a:rPr lang="en-US" altLang="zh-CN" sz="2200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>
                        <a:solidFill>
                          <a:srgbClr val="0E7B04"/>
                        </a:solidFill>
                        <a:latin typeface="Cambria Math" panose="02040503050406030204" pitchFamily="18" charset="0"/>
                      </a:rPr>
                      <m:t>with</m:t>
                    </m:r>
                  </m:oMath>
                </a14:m>
                <a:r>
                  <a:rPr lang="en-US" sz="2200" dirty="0">
                    <a:solidFill>
                      <a:srgbClr val="0E7B04"/>
                    </a:solidFill>
                    <a:latin typeface="+mn-lt"/>
                  </a:rPr>
                  <a:t> mean state (background winds)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EE897-3AFA-7349-8BE5-713F6627C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8" y="3467814"/>
                <a:ext cx="8327572" cy="799386"/>
              </a:xfrm>
              <a:prstGeom prst="rect">
                <a:avLst/>
              </a:prstGeom>
              <a:blipFill>
                <a:blip r:embed="rId4"/>
                <a:stretch>
                  <a:fillRect l="-761" t="-4688" r="-913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245CBA-148D-A343-B843-78BA0FC2844C}"/>
                  </a:ext>
                </a:extLst>
              </p:cNvPr>
              <p:cNvSpPr/>
              <p:nvPr/>
            </p:nvSpPr>
            <p:spPr>
              <a:xfrm>
                <a:off x="299357" y="4431178"/>
                <a:ext cx="8077200" cy="2198935"/>
              </a:xfrm>
              <a:prstGeom prst="rect">
                <a:avLst/>
              </a:prstGeom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𝜕𝜙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endParaRPr lang="en-US" altLang="zh-CN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</m:oMath>
                  </m:oMathPara>
                </a14:m>
                <a:endParaRPr lang="en-US" sz="2200" b="0" dirty="0"/>
              </a:p>
              <a:p>
                <a:endParaRPr lang="en-US" sz="2200" b="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245CBA-148D-A343-B843-78BA0FC28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7" y="4431178"/>
                <a:ext cx="8077200" cy="2198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43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AAACA-E60C-5346-874E-8329A85F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BD257-B0D4-4341-BE83-68D967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E79E-42C2-8840-9E00-95382AD4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6CE75-0B00-6D4C-AA0A-47257C2B437D}"/>
                  </a:ext>
                </a:extLst>
              </p:cNvPr>
              <p:cNvSpPr txBox="1"/>
              <p:nvPr/>
            </p:nvSpPr>
            <p:spPr>
              <a:xfrm>
                <a:off x="288471" y="304800"/>
                <a:ext cx="87031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Applying the QG assumption, leading to a single equation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+mn-lt"/>
                  </a:rPr>
                  <a:t>):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6CE75-0B00-6D4C-AA0A-47257C2B4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1" y="304800"/>
                <a:ext cx="8703129" cy="461665"/>
              </a:xfrm>
              <a:prstGeom prst="rect">
                <a:avLst/>
              </a:prstGeom>
              <a:blipFill>
                <a:blip r:embed="rId2"/>
                <a:stretch>
                  <a:fillRect l="-1020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3C26BB-F06D-1846-A2AD-94FDA3A02CA5}"/>
                  </a:ext>
                </a:extLst>
              </p:cNvPr>
              <p:cNvSpPr/>
              <p:nvPr/>
            </p:nvSpPr>
            <p:spPr>
              <a:xfrm>
                <a:off x="533399" y="1057492"/>
                <a:ext cx="8077200" cy="1795043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3C26BB-F06D-1846-A2AD-94FDA3A02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057492"/>
                <a:ext cx="8077200" cy="1795043"/>
              </a:xfrm>
              <a:prstGeom prst="rect">
                <a:avLst/>
              </a:prstGeom>
              <a:blipFill>
                <a:blip r:embed="rId3"/>
                <a:stretch>
                  <a:fillRect t="-97241" b="-14137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83B0FF-5E97-0D46-BDA5-774AD69DE56F}"/>
                  </a:ext>
                </a:extLst>
              </p:cNvPr>
              <p:cNvSpPr txBox="1"/>
              <p:nvPr/>
            </p:nvSpPr>
            <p:spPr>
              <a:xfrm>
                <a:off x="133023" y="3489898"/>
                <a:ext cx="8703129" cy="3368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Simplifications: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83B0FF-5E97-0D46-BDA5-774AD69DE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3" y="3489898"/>
                <a:ext cx="8703129" cy="3368102"/>
              </a:xfrm>
              <a:prstGeom prst="rect">
                <a:avLst/>
              </a:prstGeom>
              <a:blipFill>
                <a:blip r:embed="rId4"/>
                <a:stretch>
                  <a:fillRect t="-3759" b="-17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E6FD2D-031E-B243-A7FA-1428E410D507}"/>
              </a:ext>
            </a:extLst>
          </p:cNvPr>
          <p:cNvCxnSpPr>
            <a:cxnSpLocks/>
          </p:cNvCxnSpPr>
          <p:nvPr/>
        </p:nvCxnSpPr>
        <p:spPr>
          <a:xfrm flipV="1">
            <a:off x="1905000" y="1905000"/>
            <a:ext cx="762000" cy="139402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84818-43FA-C143-84D5-22CC9005ED9C}"/>
              </a:ext>
            </a:extLst>
          </p:cNvPr>
          <p:cNvCxnSpPr>
            <a:cxnSpLocks/>
          </p:cNvCxnSpPr>
          <p:nvPr/>
        </p:nvCxnSpPr>
        <p:spPr>
          <a:xfrm flipH="1" flipV="1">
            <a:off x="7467601" y="1907068"/>
            <a:ext cx="935490" cy="139195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023263-D294-EA47-8817-D37E2C4BAC36}"/>
                  </a:ext>
                </a:extLst>
              </p:cNvPr>
              <p:cNvSpPr txBox="1"/>
              <p:nvPr/>
            </p:nvSpPr>
            <p:spPr>
              <a:xfrm>
                <a:off x="1485900" y="3299022"/>
                <a:ext cx="83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023263-D294-EA47-8817-D37E2C4BA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3299022"/>
                <a:ext cx="8382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5D58E9-EA39-7741-82E6-139F9105E549}"/>
                  </a:ext>
                </a:extLst>
              </p:cNvPr>
              <p:cNvSpPr txBox="1"/>
              <p:nvPr/>
            </p:nvSpPr>
            <p:spPr>
              <a:xfrm>
                <a:off x="6400800" y="3334562"/>
                <a:ext cx="83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5D58E9-EA39-7741-82E6-139F9105E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334562"/>
                <a:ext cx="8382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41DF8-09F3-0149-B414-9775D61C4873}"/>
                  </a:ext>
                </a:extLst>
              </p:cNvPr>
              <p:cNvSpPr txBox="1"/>
              <p:nvPr/>
            </p:nvSpPr>
            <p:spPr>
              <a:xfrm>
                <a:off x="7983991" y="3334561"/>
                <a:ext cx="83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41DF8-09F3-0149-B414-9775D61C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991" y="3334561"/>
                <a:ext cx="8382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20E2A4-043C-0241-B9A6-86DC3EC2FFC6}"/>
              </a:ext>
            </a:extLst>
          </p:cNvPr>
          <p:cNvCxnSpPr>
            <a:cxnSpLocks/>
          </p:cNvCxnSpPr>
          <p:nvPr/>
        </p:nvCxnSpPr>
        <p:spPr>
          <a:xfrm flipV="1">
            <a:off x="6819900" y="2692076"/>
            <a:ext cx="1" cy="60694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52270C-2667-6249-A16B-3D9DA2FDD6BE}"/>
              </a:ext>
            </a:extLst>
          </p:cNvPr>
          <p:cNvCxnSpPr/>
          <p:nvPr/>
        </p:nvCxnSpPr>
        <p:spPr>
          <a:xfrm flipV="1">
            <a:off x="1509712" y="1067017"/>
            <a:ext cx="419100" cy="847508"/>
          </a:xfrm>
          <a:prstGeom prst="line">
            <a:avLst/>
          </a:prstGeom>
          <a:ln w="50800">
            <a:solidFill>
              <a:srgbClr val="423B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27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B1A11C-4379-1D46-8E9E-735575FA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CC826-7DD1-BF46-B1A0-730AF0F9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C3AC-2BB1-2F43-B80B-F42496DE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059C-40FF-8845-8DE6-3C948BDF4DDB}"/>
              </a:ext>
            </a:extLst>
          </p:cNvPr>
          <p:cNvSpPr txBox="1"/>
          <p:nvPr/>
        </p:nvSpPr>
        <p:spPr>
          <a:xfrm>
            <a:off x="288471" y="304800"/>
            <a:ext cx="870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Numerical scheme is based 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1682A2-A787-B140-817E-4EDFD6E60245}"/>
                  </a:ext>
                </a:extLst>
              </p:cNvPr>
              <p:cNvSpPr/>
              <p:nvPr/>
            </p:nvSpPr>
            <p:spPr>
              <a:xfrm>
                <a:off x="533399" y="1057492"/>
                <a:ext cx="8077200" cy="855875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1682A2-A787-B140-817E-4EDFD6E60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057492"/>
                <a:ext cx="8077200" cy="855875"/>
              </a:xfrm>
              <a:prstGeom prst="rect">
                <a:avLst/>
              </a:prstGeom>
              <a:blipFill>
                <a:blip r:embed="rId2"/>
                <a:stretch>
                  <a:fillRect b="-140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DC014B-2964-D74D-A66E-EAD48B013BB4}"/>
                  </a:ext>
                </a:extLst>
              </p:cNvPr>
              <p:cNvSpPr/>
              <p:nvPr/>
            </p:nvSpPr>
            <p:spPr>
              <a:xfrm>
                <a:off x="182335" y="2213166"/>
                <a:ext cx="8915400" cy="1444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̅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lit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  <m:acc>
                        <m:accPr>
                          <m:chr m:val="̅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                   −</m:t>
                    </m:r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DC014B-2964-D74D-A66E-EAD48B013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5" y="2213166"/>
                <a:ext cx="8915400" cy="1444434"/>
              </a:xfrm>
              <a:prstGeom prst="rect">
                <a:avLst/>
              </a:prstGeom>
              <a:blipFill>
                <a:blip r:embed="rId3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6F15C0-AE22-6C47-8080-F2A4C287D07D}"/>
              </a:ext>
            </a:extLst>
          </p:cNvPr>
          <p:cNvCxnSpPr>
            <a:cxnSpLocks/>
          </p:cNvCxnSpPr>
          <p:nvPr/>
        </p:nvCxnSpPr>
        <p:spPr>
          <a:xfrm flipH="1" flipV="1">
            <a:off x="693418" y="2935384"/>
            <a:ext cx="296364" cy="882810"/>
          </a:xfrm>
          <a:prstGeom prst="straightConnector1">
            <a:avLst/>
          </a:prstGeom>
          <a:ln w="25400">
            <a:solidFill>
              <a:srgbClr val="423BFF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A2EA6B-F71F-B946-AABA-2E2FDEA84F93}"/>
              </a:ext>
            </a:extLst>
          </p:cNvPr>
          <p:cNvSpPr txBox="1"/>
          <p:nvPr/>
        </p:nvSpPr>
        <p:spPr>
          <a:xfrm>
            <a:off x="989782" y="3818194"/>
            <a:ext cx="7164434" cy="769441"/>
          </a:xfrm>
          <a:prstGeom prst="rect">
            <a:avLst/>
          </a:prstGeom>
          <a:noFill/>
          <a:ln w="25400">
            <a:solidFill>
              <a:srgbClr val="423B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+mn-lt"/>
              </a:rPr>
              <a:t>refractive index square</a:t>
            </a:r>
            <a:r>
              <a:rPr lang="en-US" sz="2200" dirty="0">
                <a:latin typeface="+mn-lt"/>
              </a:rPr>
              <a:t>, determined by background atmospheric status such as wind and temperature.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77C1A5-E89F-A541-AEEC-E3DABBE1CC61}"/>
                  </a:ext>
                </a:extLst>
              </p:cNvPr>
              <p:cNvSpPr txBox="1"/>
              <p:nvPr/>
            </p:nvSpPr>
            <p:spPr>
              <a:xfrm>
                <a:off x="693418" y="5326119"/>
                <a:ext cx="7757161" cy="769441"/>
              </a:xfrm>
              <a:prstGeom prst="rect">
                <a:avLst/>
              </a:prstGeom>
              <a:noFill/>
              <a:ln w="25400">
                <a:solidFill>
                  <a:srgbClr val="423B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+mn-lt"/>
                  </a:rPr>
                  <a:t>Modeling results are very sensitive to refractive index square. Waves stop propagating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77C1A5-E89F-A541-AEEC-E3DABBE1C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18" y="5326119"/>
                <a:ext cx="7757161" cy="769441"/>
              </a:xfrm>
              <a:prstGeom prst="rect">
                <a:avLst/>
              </a:prstGeom>
              <a:blipFill>
                <a:blip r:embed="rId4"/>
                <a:stretch>
                  <a:fillRect l="-816" t="-1563" r="-1142" b="-12500"/>
                </a:stretch>
              </a:blipFill>
              <a:ln w="25400">
                <a:solidFill>
                  <a:srgbClr val="423B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>
            <a:extLst>
              <a:ext uri="{FF2B5EF4-FFF2-40B4-BE49-F238E27FC236}">
                <a16:creationId xmlns:a16="http://schemas.microsoft.com/office/drawing/2014/main" id="{CF978211-1964-4741-8C83-7E9B7C968009}"/>
              </a:ext>
            </a:extLst>
          </p:cNvPr>
          <p:cNvSpPr/>
          <p:nvPr/>
        </p:nvSpPr>
        <p:spPr>
          <a:xfrm>
            <a:off x="4411435" y="4602875"/>
            <a:ext cx="228600" cy="708004"/>
          </a:xfrm>
          <a:prstGeom prst="downArrow">
            <a:avLst/>
          </a:prstGeom>
          <a:solidFill>
            <a:srgbClr val="423BFF"/>
          </a:solidFill>
          <a:ln>
            <a:solidFill>
              <a:srgbClr val="423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ADA-91E2-D349-A895-9856A254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3E417-BD9D-2F42-B28F-EFDF96A5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DFC0B-1731-D040-96EE-419F574D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5A4F039-61C0-7C44-8DF6-1A7BBF33F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379" y="1089514"/>
            <a:ext cx="283906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rgbClr val="C00000"/>
                </a:solidFill>
              </a:rPr>
              <a:t>Space Difference second order differential equation</a:t>
            </a: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76F0F8E5-7626-1745-B0BC-0E7A92D5EA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982263"/>
              </p:ext>
            </p:extLst>
          </p:nvPr>
        </p:nvGraphicFramePr>
        <p:xfrm>
          <a:off x="3705572" y="2549558"/>
          <a:ext cx="5080000" cy="300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5" name="Equation" r:id="rId3" imgW="7035800" imgH="4165600" progId="Equation.3">
                  <p:embed/>
                </p:oleObj>
              </mc:Choice>
              <mc:Fallback>
                <p:oleObj name="Equation" r:id="rId3" imgW="7035800" imgH="4165600" progId="Equation.3">
                  <p:embed/>
                  <p:pic>
                    <p:nvPicPr>
                      <p:cNvPr id="43014" name="Content Placeholder 4">
                        <a:extLst>
                          <a:ext uri="{FF2B5EF4-FFF2-40B4-BE49-F238E27FC236}">
                            <a16:creationId xmlns:a16="http://schemas.microsoft.com/office/drawing/2014/main" id="{E74E0E97-E063-3D42-9CF7-8BB8919ED746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572" y="2549558"/>
                        <a:ext cx="5080000" cy="300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225000C9-F758-504D-95F5-D413116CB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360127"/>
              </p:ext>
            </p:extLst>
          </p:nvPr>
        </p:nvGraphicFramePr>
        <p:xfrm>
          <a:off x="4267200" y="5266048"/>
          <a:ext cx="19383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6" name="Equation" r:id="rId5" imgW="1181100" imgH="635000" progId="Equation.3">
                  <p:embed/>
                </p:oleObj>
              </mc:Choice>
              <mc:Fallback>
                <p:oleObj name="Equation" r:id="rId5" imgW="1181100" imgH="635000" progId="Equation.3">
                  <p:embed/>
                  <p:pic>
                    <p:nvPicPr>
                      <p:cNvPr id="43015" name="Object 5">
                        <a:extLst>
                          <a:ext uri="{FF2B5EF4-FFF2-40B4-BE49-F238E27FC236}">
                            <a16:creationId xmlns:a16="http://schemas.microsoft.com/office/drawing/2014/main" id="{3A44296A-F3DA-D64A-8CCF-56F286BFAA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266048"/>
                        <a:ext cx="1938338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FC3725B5-E626-4248-85F5-5E167A773F06}"/>
              </a:ext>
            </a:extLst>
          </p:cNvPr>
          <p:cNvSpPr txBox="1">
            <a:spLocks/>
          </p:cNvSpPr>
          <p:nvPr/>
        </p:nvSpPr>
        <p:spPr>
          <a:xfrm>
            <a:off x="1366157" y="99088"/>
            <a:ext cx="6248400" cy="590518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1" dirty="0">
                <a:latin typeface="Copperplate" panose="02000504000000020004" pitchFamily="2" charset="77"/>
              </a:rPr>
              <a:t>Numerical Scheme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AB4F829-1827-1F49-8F38-ECA3542E400F}"/>
              </a:ext>
            </a:extLst>
          </p:cNvPr>
          <p:cNvSpPr txBox="1">
            <a:spLocks/>
          </p:cNvSpPr>
          <p:nvPr/>
        </p:nvSpPr>
        <p:spPr bwMode="auto">
          <a:xfrm>
            <a:off x="2699884" y="2102432"/>
            <a:ext cx="37449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 b="1" dirty="0">
                <a:solidFill>
                  <a:srgbClr val="008000"/>
                </a:solidFill>
              </a:rPr>
              <a:t>Matrix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8D39A8-EE3A-424A-B71F-EB7A57B8FA1B}"/>
                  </a:ext>
                </a:extLst>
              </p:cNvPr>
              <p:cNvSpPr/>
              <p:nvPr/>
            </p:nvSpPr>
            <p:spPr>
              <a:xfrm>
                <a:off x="2612798" y="711088"/>
                <a:ext cx="4528003" cy="1451038"/>
              </a:xfrm>
              <a:prstGeom prst="rect">
                <a:avLst/>
              </a:prstGeom>
              <a:ln w="254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8D39A8-EE3A-424A-B71F-EB7A57B8F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798" y="711088"/>
                <a:ext cx="4528003" cy="1451038"/>
              </a:xfrm>
              <a:prstGeom prst="rect">
                <a:avLst/>
              </a:prstGeom>
              <a:blipFill>
                <a:blip r:embed="rId7"/>
                <a:stretch>
                  <a:fillRect b="-260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FC363DE-A2F3-8546-BB2E-26D0829AFF35}"/>
              </a:ext>
            </a:extLst>
          </p:cNvPr>
          <p:cNvGrpSpPr/>
          <p:nvPr/>
        </p:nvGrpSpPr>
        <p:grpSpPr>
          <a:xfrm>
            <a:off x="714616" y="2421226"/>
            <a:ext cx="3007072" cy="3250634"/>
            <a:chOff x="289560" y="2522333"/>
            <a:chExt cx="3625966" cy="35231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F71AD16-2ED7-DE4C-AF0E-9763CA4A3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752" r="8769" b="7486"/>
            <a:stretch/>
          </p:blipFill>
          <p:spPr>
            <a:xfrm>
              <a:off x="289560" y="2522333"/>
              <a:ext cx="3309830" cy="30876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473DC87-7C3A-7D45-9662-D1A702CFF104}"/>
                    </a:ext>
                  </a:extLst>
                </p:cNvPr>
                <p:cNvSpPr txBox="1"/>
                <p:nvPr/>
              </p:nvSpPr>
              <p:spPr>
                <a:xfrm>
                  <a:off x="2154501" y="5583796"/>
                  <a:ext cx="11035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rgbClr val="423B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a14:m>
                  <a:r>
                    <a:rPr lang="en-US" dirty="0">
                      <a:solidFill>
                        <a:srgbClr val="423BFF"/>
                      </a:solidFill>
                    </a:rPr>
                    <a:t>x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473DC87-7C3A-7D45-9662-D1A702CFF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501" y="5583796"/>
                  <a:ext cx="1103525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11429"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AE850CB-C4EC-6344-87B4-3EDBF56220D1}"/>
                    </a:ext>
                  </a:extLst>
                </p:cNvPr>
                <p:cNvSpPr txBox="1"/>
                <p:nvPr/>
              </p:nvSpPr>
              <p:spPr>
                <a:xfrm>
                  <a:off x="2812001" y="4066177"/>
                  <a:ext cx="1103525" cy="418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423B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423B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lang="en-US" dirty="0">
                    <a:solidFill>
                      <a:srgbClr val="423BF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AE850CB-C4EC-6344-87B4-3EDBF5622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001" y="4066177"/>
                  <a:ext cx="1103525" cy="418836"/>
                </a:xfrm>
                <a:prstGeom prst="rect">
                  <a:avLst/>
                </a:prstGeom>
                <a:blipFill>
                  <a:blip r:embed="rId10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712937-0256-E645-B1C7-2B8C11BB6841}"/>
              </a:ext>
            </a:extLst>
          </p:cNvPr>
          <p:cNvCxnSpPr>
            <a:cxnSpLocks/>
          </p:cNvCxnSpPr>
          <p:nvPr/>
        </p:nvCxnSpPr>
        <p:spPr>
          <a:xfrm flipV="1">
            <a:off x="352351" y="4623707"/>
            <a:ext cx="0" cy="1163933"/>
          </a:xfrm>
          <a:prstGeom prst="straightConnector1">
            <a:avLst/>
          </a:prstGeom>
          <a:ln w="38100">
            <a:solidFill>
              <a:srgbClr val="423BFF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D6ED4E-43F0-B64D-9106-4B99192B70C3}"/>
              </a:ext>
            </a:extLst>
          </p:cNvPr>
          <p:cNvCxnSpPr>
            <a:cxnSpLocks/>
          </p:cNvCxnSpPr>
          <p:nvPr/>
        </p:nvCxnSpPr>
        <p:spPr>
          <a:xfrm flipV="1">
            <a:off x="352351" y="5786748"/>
            <a:ext cx="1171649" cy="1"/>
          </a:xfrm>
          <a:prstGeom prst="straightConnector1">
            <a:avLst/>
          </a:prstGeom>
          <a:ln w="38100">
            <a:solidFill>
              <a:srgbClr val="423BFF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3A65DBB-DA2E-8846-9120-10C747794A66}"/>
              </a:ext>
            </a:extLst>
          </p:cNvPr>
          <p:cNvSpPr/>
          <p:nvPr/>
        </p:nvSpPr>
        <p:spPr>
          <a:xfrm>
            <a:off x="679791" y="5828793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23BFF"/>
                </a:solidFill>
              </a:rPr>
              <a:t>x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D175B3-2F80-2240-B260-79535E58C4F6}"/>
              </a:ext>
            </a:extLst>
          </p:cNvPr>
          <p:cNvSpPr/>
          <p:nvPr/>
        </p:nvSpPr>
        <p:spPr>
          <a:xfrm>
            <a:off x="253579" y="403860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23BFF"/>
                </a:solidFill>
              </a:rPr>
              <a:t>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C89823-8B94-0B4B-B0AB-1F0E7E2F9B68}"/>
                  </a:ext>
                </a:extLst>
              </p:cNvPr>
              <p:cNvSpPr/>
              <p:nvPr/>
            </p:nvSpPr>
            <p:spPr>
              <a:xfrm>
                <a:off x="7216478" y="770440"/>
                <a:ext cx="161967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=5°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C89823-8B94-0B4B-B0AB-1F0E7E2F9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478" y="770440"/>
                <a:ext cx="1619674" cy="830997"/>
              </a:xfrm>
              <a:prstGeom prst="rect">
                <a:avLst/>
              </a:prstGeom>
              <a:blipFill>
                <a:blip r:embed="rId11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329812-FAEB-F746-9597-2B187CB532AF}"/>
                  </a:ext>
                </a:extLst>
              </p:cNvPr>
              <p:cNvSpPr/>
              <p:nvPr/>
            </p:nvSpPr>
            <p:spPr>
              <a:xfrm>
                <a:off x="6444796" y="5701827"/>
                <a:ext cx="22752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329812-FAEB-F746-9597-2B187CB53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796" y="5701827"/>
                <a:ext cx="2275238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21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ADA-91E2-D349-A895-9856A254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11/24/20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3E417-BD9D-2F42-B28F-EFDF96A5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DFC0B-1731-D040-96EE-419F574D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76F0F8E5-7626-1745-B0BC-0E7A92D5EA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111677"/>
              </p:ext>
            </p:extLst>
          </p:nvPr>
        </p:nvGraphicFramePr>
        <p:xfrm>
          <a:off x="413433" y="1133992"/>
          <a:ext cx="6248400" cy="37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1" name="Equation" r:id="rId3" imgW="7035800" imgH="4165600" progId="Equation.3">
                  <p:embed/>
                </p:oleObj>
              </mc:Choice>
              <mc:Fallback>
                <p:oleObj name="Equation" r:id="rId3" imgW="7035800" imgH="4165600" progId="Equation.3">
                  <p:embed/>
                  <p:pic>
                    <p:nvPicPr>
                      <p:cNvPr id="14" name="Content Placeholder 4">
                        <a:extLst>
                          <a:ext uri="{FF2B5EF4-FFF2-40B4-BE49-F238E27FC236}">
                            <a16:creationId xmlns:a16="http://schemas.microsoft.com/office/drawing/2014/main" id="{76F0F8E5-7626-1745-B0BC-0E7A92D5EA90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433" y="1133992"/>
                        <a:ext cx="6248400" cy="37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225000C9-F758-504D-95F5-D413116CB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313089"/>
              </p:ext>
            </p:extLst>
          </p:nvPr>
        </p:nvGraphicFramePr>
        <p:xfrm>
          <a:off x="6832778" y="1382627"/>
          <a:ext cx="19383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2" name="Equation" r:id="rId5" imgW="1181100" imgH="635000" progId="Equation.3">
                  <p:embed/>
                </p:oleObj>
              </mc:Choice>
              <mc:Fallback>
                <p:oleObj name="Equation" r:id="rId5" imgW="1181100" imgH="635000" progId="Equation.3">
                  <p:embed/>
                  <p:pic>
                    <p:nvPicPr>
                      <p:cNvPr id="15" name="Object 5">
                        <a:extLst>
                          <a:ext uri="{FF2B5EF4-FFF2-40B4-BE49-F238E27FC236}">
                            <a16:creationId xmlns:a16="http://schemas.microsoft.com/office/drawing/2014/main" id="{225000C9-F758-504D-95F5-D413116CB7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778" y="1382627"/>
                        <a:ext cx="1938338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FC3725B5-E626-4248-85F5-5E167A773F06}"/>
              </a:ext>
            </a:extLst>
          </p:cNvPr>
          <p:cNvSpPr txBox="1">
            <a:spLocks/>
          </p:cNvSpPr>
          <p:nvPr/>
        </p:nvSpPr>
        <p:spPr>
          <a:xfrm>
            <a:off x="1366157" y="99088"/>
            <a:ext cx="6248400" cy="590518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1" dirty="0">
                <a:latin typeface="Copperplate" panose="02000504000000020004" pitchFamily="2" charset="77"/>
              </a:rPr>
              <a:t>Numerical Scheme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AB4F829-1827-1F49-8F38-ECA3542E400F}"/>
              </a:ext>
            </a:extLst>
          </p:cNvPr>
          <p:cNvSpPr txBox="1">
            <a:spLocks/>
          </p:cNvSpPr>
          <p:nvPr/>
        </p:nvSpPr>
        <p:spPr bwMode="auto">
          <a:xfrm>
            <a:off x="-685800" y="425967"/>
            <a:ext cx="37449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panose="020E0502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 b="1" dirty="0">
                <a:solidFill>
                  <a:srgbClr val="008000"/>
                </a:solidFill>
              </a:rPr>
              <a:t>Matrix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329812-FAEB-F746-9597-2B187CB532AF}"/>
                  </a:ext>
                </a:extLst>
              </p:cNvPr>
              <p:cNvSpPr/>
              <p:nvPr/>
            </p:nvSpPr>
            <p:spPr>
              <a:xfrm>
                <a:off x="6648000" y="3117048"/>
                <a:ext cx="22752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329812-FAEB-F746-9597-2B187CB53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000" y="3117048"/>
                <a:ext cx="2275238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890842F-8014-E349-916E-0C1C416A1F5C}"/>
                  </a:ext>
                </a:extLst>
              </p:cNvPr>
              <p:cNvSpPr/>
              <p:nvPr/>
            </p:nvSpPr>
            <p:spPr>
              <a:xfrm>
                <a:off x="1508656" y="5497144"/>
                <a:ext cx="5517087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890842F-8014-E349-916E-0C1C416A1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656" y="5497144"/>
                <a:ext cx="5517087" cy="517834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0B88609-9FD7-3D42-93A0-2471C31A383A}"/>
              </a:ext>
            </a:extLst>
          </p:cNvPr>
          <p:cNvSpPr/>
          <p:nvPr/>
        </p:nvSpPr>
        <p:spPr>
          <a:xfrm>
            <a:off x="533400" y="4991185"/>
            <a:ext cx="88924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+mn-lt"/>
              </a:rPr>
              <a:t>Use lower boundary condition to determine the internal field:</a:t>
            </a:r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5659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{7CC52A0E-4913-E740-9990-53448C2E12E3}tf10001060</Template>
  <TotalTime>43186</TotalTime>
  <Words>929</Words>
  <Application>Microsoft Macintosh PowerPoint</Application>
  <PresentationFormat>Letter Paper (8.5x11 in)</PresentationFormat>
  <Paragraphs>232</Paragraphs>
  <Slides>22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Cambria Math</vt:lpstr>
      <vt:lpstr>Candara</vt:lpstr>
      <vt:lpstr>Copperplate</vt:lpstr>
      <vt:lpstr>Georgia</vt:lpstr>
      <vt:lpstr>Wingdings</vt:lpstr>
      <vt:lpstr>Wingdings 2</vt:lpstr>
      <vt:lpstr>Civic</vt:lpstr>
      <vt:lpstr>Equation</vt:lpstr>
      <vt:lpstr>PHYS 8750 Numerical Fluid Dynamics</vt:lpstr>
      <vt:lpstr>PHYS 8750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Atms 502</dc:title>
  <dc:creator>Brian Jewett</dc:creator>
  <cp:lastModifiedBy>Xian Lu</cp:lastModifiedBy>
  <cp:revision>2202</cp:revision>
  <cp:lastPrinted>2020-10-22T17:29:56Z</cp:lastPrinted>
  <dcterms:created xsi:type="dcterms:W3CDTF">2011-08-23T15:17:26Z</dcterms:created>
  <dcterms:modified xsi:type="dcterms:W3CDTF">2020-11-24T17:40:06Z</dcterms:modified>
</cp:coreProperties>
</file>